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9" r:id="rId9"/>
    <p:sldId id="263" r:id="rId10"/>
    <p:sldId id="271" r:id="rId11"/>
    <p:sldId id="273" r:id="rId12"/>
    <p:sldId id="272" r:id="rId13"/>
    <p:sldId id="274" r:id="rId14"/>
    <p:sldId id="275" r:id="rId15"/>
    <p:sldId id="276" r:id="rId16"/>
    <p:sldId id="266" r:id="rId17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i Vasile" initials="AV" lastIdx="1" clrIdx="0">
    <p:extLst>
      <p:ext uri="{19B8F6BF-5375-455C-9EA6-DF929625EA0E}">
        <p15:presenceInfo xmlns:p15="http://schemas.microsoft.com/office/powerpoint/2012/main" xmlns="" userId="a092ecb244e526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25" autoAdjust="0"/>
    <p:restoredTop sz="83879" autoAdjust="0"/>
  </p:normalViewPr>
  <p:slideViewPr>
    <p:cSldViewPr snapToGrid="0">
      <p:cViewPr varScale="1">
        <p:scale>
          <a:sx n="87" d="100"/>
          <a:sy n="87" d="100"/>
        </p:scale>
        <p:origin x="-7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28T15:02:23.86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33943" cy="35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4" y="0"/>
            <a:ext cx="4033943" cy="35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2A87F-673C-401C-8787-26C29325CD46}" type="datetimeFigureOut">
              <a:rPr lang="en-GB" smtClean="0"/>
              <a:pPr/>
              <a:t>31/10/2017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70728"/>
            <a:ext cx="4033943" cy="352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4" y="6670728"/>
            <a:ext cx="4033943" cy="352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B315D-530B-48FD-9323-840DB85A83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2207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33943" cy="35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26BAF-04BE-4872-99E7-88E639227EE5}" type="datetimeFigureOut">
              <a:rPr lang="en-GB" smtClean="0"/>
              <a:pPr/>
              <a:t>31/10/2017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79867"/>
            <a:ext cx="7447280" cy="27653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70728"/>
            <a:ext cx="4033943" cy="352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8"/>
            <a:ext cx="4033943" cy="352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A17B0-B920-44F2-AF99-801546E8D6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1668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A17B0-B920-44F2-AF99-801546E8D66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029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A17B0-B920-44F2-AF99-801546E8D66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383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F6A3-F928-41ED-8F89-D6C3E3F3A9D7}" type="datetime1">
              <a:rPr lang="en-GB" smtClean="0"/>
              <a:pPr/>
              <a:t>31/10/2017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0343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CBF2-2919-4204-80A0-FECA0DFF6229}" type="datetime1">
              <a:rPr lang="en-GB" smtClean="0"/>
              <a:pPr/>
              <a:t>31/10/2017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3487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0ECE-B971-4BF0-8751-159D5253440A}" type="datetime1">
              <a:rPr lang="en-GB" smtClean="0"/>
              <a:pPr/>
              <a:t>31/10/2017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99952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FE2B-5AF2-4AE2-8DA5-3A8220E8D162}" type="datetime1">
              <a:rPr lang="en-GB" smtClean="0"/>
              <a:pPr/>
              <a:t>31/10/2017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5389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419D-9029-43A0-B504-E6AEBC657D91}" type="datetime1">
              <a:rPr lang="en-GB" smtClean="0"/>
              <a:pPr/>
              <a:t>31/10/2017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09867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22C8-E768-4444-9F4D-6795EFF5C907}" type="datetime1">
              <a:rPr lang="en-GB" smtClean="0"/>
              <a:pPr/>
              <a:t>31/10/2017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81859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4CE7-1340-4DCA-93BF-812C91986290}" type="datetime1">
              <a:rPr lang="en-GB" smtClean="0"/>
              <a:pPr/>
              <a:t>31/10/2017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93766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8E71-FD1A-4E2C-B37E-6C4651F33485}" type="datetime1">
              <a:rPr lang="en-GB" smtClean="0"/>
              <a:pPr/>
              <a:t>31/10/2017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2242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C7B9-6F4D-42C4-863C-37368E029FAF}" type="datetime1">
              <a:rPr lang="en-GB" smtClean="0"/>
              <a:pPr/>
              <a:t>31/10/2017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1895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D3BB-DB5E-453D-AC91-BEE329650D17}" type="datetime1">
              <a:rPr lang="en-GB" smtClean="0"/>
              <a:pPr/>
              <a:t>31/10/2017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4959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EBE8-EFBD-4620-83B0-FCB88DAB8E3C}" type="datetime1">
              <a:rPr lang="en-GB" smtClean="0"/>
              <a:pPr/>
              <a:t>31/10/2017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7549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B106-DD2D-44F4-AC9F-D3A2A5227628}" type="datetime1">
              <a:rPr lang="en-GB" smtClean="0"/>
              <a:pPr/>
              <a:t>31/10/2017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3621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20A-1E8A-4669-B3BD-2749AAD448A0}" type="datetime1">
              <a:rPr lang="en-GB" smtClean="0"/>
              <a:pPr/>
              <a:t>31/10/2017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6585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556-1966-40B0-8B10-3EFF1836D0F7}" type="datetime1">
              <a:rPr lang="en-GB" smtClean="0"/>
              <a:pPr/>
              <a:t>31/10/2017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6309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850-7EA4-4E90-B546-8CFC29A0F367}" type="datetime1">
              <a:rPr lang="en-GB" smtClean="0"/>
              <a:pPr/>
              <a:t>31/10/2017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919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9EE2-E864-41E7-A4E1-C8421CEAA803}" type="datetime1">
              <a:rPr lang="en-GB" smtClean="0"/>
              <a:pPr/>
              <a:t>31/10/2017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9157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3759A-3FEC-4CF5-83AA-E549F9BF7F19}" type="datetime1">
              <a:rPr lang="en-GB" smtClean="0"/>
              <a:pPr/>
              <a:t>31/10/2017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Institutul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00F688-C43B-4515-B521-B3968128D3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9314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769" y="1646925"/>
            <a:ext cx="9757185" cy="2129589"/>
          </a:xfrm>
        </p:spPr>
        <p:txBody>
          <a:bodyPr>
            <a:normAutofit/>
          </a:bodyPr>
          <a:lstStyle/>
          <a:p>
            <a:pPr algn="ctr"/>
            <a:r>
              <a:rPr lang="en-GB" dirty="0" err="1" smtClean="0">
                <a:latin typeface="+mn-lt"/>
              </a:rPr>
              <a:t>Evaluarea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nivelului</a:t>
            </a:r>
            <a:r>
              <a:rPr lang="en-GB" dirty="0" smtClean="0">
                <a:latin typeface="+mn-lt"/>
              </a:rPr>
              <a:t> de </a:t>
            </a:r>
            <a:r>
              <a:rPr lang="en-GB" dirty="0" err="1" smtClean="0">
                <a:latin typeface="+mn-lt"/>
              </a:rPr>
              <a:t>miros</a:t>
            </a:r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0067" y="6048104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1150" y="458416"/>
            <a:ext cx="2590800" cy="125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8907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err="1" smtClean="0"/>
              <a:t>Studiu</a:t>
            </a:r>
            <a:r>
              <a:rPr lang="en-GB" sz="3200" dirty="0" smtClean="0"/>
              <a:t> </a:t>
            </a:r>
            <a:r>
              <a:rPr lang="en-GB" sz="3200" dirty="0" smtClean="0"/>
              <a:t>de </a:t>
            </a:r>
            <a:r>
              <a:rPr lang="en-GB" sz="3200" dirty="0" err="1" smtClean="0"/>
              <a:t>caz</a:t>
            </a:r>
            <a:r>
              <a:rPr lang="en-GB" sz="3200" dirty="0" smtClean="0"/>
              <a:t> – </a:t>
            </a:r>
            <a:r>
              <a:rPr lang="en-GB" sz="3200" dirty="0" err="1" smtClean="0"/>
              <a:t>Evaluarea</a:t>
            </a:r>
            <a:r>
              <a:rPr lang="en-GB" sz="3200" dirty="0" smtClean="0"/>
              <a:t> </a:t>
            </a:r>
            <a:r>
              <a:rPr lang="en-GB" sz="3200" dirty="0" err="1" smtClean="0"/>
              <a:t>nivelului</a:t>
            </a:r>
            <a:r>
              <a:rPr lang="en-GB" sz="3200" dirty="0" smtClean="0"/>
              <a:t> </a:t>
            </a:r>
            <a:r>
              <a:rPr lang="en-GB" sz="3200" dirty="0" err="1" smtClean="0"/>
              <a:t>miros</a:t>
            </a:r>
            <a:r>
              <a:rPr lang="en-GB" sz="3200" dirty="0" smtClean="0"/>
              <a:t> </a:t>
            </a:r>
            <a:r>
              <a:rPr lang="en-GB" sz="3200" dirty="0" err="1" smtClean="0"/>
              <a:t>generat</a:t>
            </a:r>
            <a:r>
              <a:rPr lang="en-GB" sz="3200" dirty="0" smtClean="0"/>
              <a:t> de </a:t>
            </a:r>
            <a:r>
              <a:rPr lang="en-GB" sz="3200" dirty="0" smtClean="0"/>
              <a:t>un </a:t>
            </a:r>
            <a:r>
              <a:rPr lang="en-GB" sz="3200" dirty="0" err="1" smtClean="0"/>
              <a:t>depozit</a:t>
            </a:r>
            <a:r>
              <a:rPr lang="en-GB" sz="3200" dirty="0" smtClean="0"/>
              <a:t> de </a:t>
            </a:r>
            <a:r>
              <a:rPr lang="en-GB" sz="3200" dirty="0" err="1" smtClean="0"/>
              <a:t>deseuri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32857"/>
            <a:ext cx="8915400" cy="4868076"/>
          </a:xfrm>
        </p:spPr>
        <p:txBody>
          <a:bodyPr>
            <a:normAutofit/>
          </a:bodyPr>
          <a:lstStyle/>
          <a:p>
            <a:pPr algn="just"/>
            <a:r>
              <a:rPr lang="en-GB" dirty="0" err="1" smtClean="0">
                <a:solidFill>
                  <a:schemeClr val="tx1"/>
                </a:solidFill>
              </a:rPr>
              <a:t>Obiectivele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studiului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</a:p>
          <a:p>
            <a:pPr marL="457200" indent="290513" algn="just"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tx1"/>
                </a:solidFill>
              </a:rPr>
              <a:t>evaluarea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nivelului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miros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generat</a:t>
            </a:r>
            <a:r>
              <a:rPr lang="en-GB" dirty="0" smtClean="0">
                <a:solidFill>
                  <a:schemeClr val="tx1"/>
                </a:solidFill>
              </a:rPr>
              <a:t> de un </a:t>
            </a:r>
            <a:r>
              <a:rPr lang="en-GB" dirty="0" err="1" smtClean="0">
                <a:solidFill>
                  <a:schemeClr val="tx1"/>
                </a:solidFill>
              </a:rPr>
              <a:t>depozit</a:t>
            </a:r>
            <a:r>
              <a:rPr lang="en-GB" dirty="0" smtClean="0">
                <a:solidFill>
                  <a:schemeClr val="tx1"/>
                </a:solidFill>
              </a:rPr>
              <a:t> conform de </a:t>
            </a:r>
            <a:r>
              <a:rPr lang="en-GB" dirty="0" err="1" smtClean="0">
                <a:solidFill>
                  <a:schemeClr val="tx1"/>
                </a:solidFill>
              </a:rPr>
              <a:t>deseuri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localizat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intr</a:t>
            </a:r>
            <a:r>
              <a:rPr lang="en-GB" dirty="0" smtClean="0">
                <a:solidFill>
                  <a:schemeClr val="tx1"/>
                </a:solidFill>
              </a:rPr>
              <a:t>-o zona </a:t>
            </a:r>
            <a:r>
              <a:rPr lang="en-GB" dirty="0" err="1" smtClean="0">
                <a:solidFill>
                  <a:schemeClr val="tx1"/>
                </a:solidFill>
              </a:rPr>
              <a:t>urbana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aglomerata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utilizand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metoda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olfactometriei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dinamice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endParaRPr lang="en-GB" dirty="0" smtClean="0">
              <a:solidFill>
                <a:schemeClr val="tx1"/>
              </a:solidFill>
            </a:endParaRPr>
          </a:p>
          <a:p>
            <a:pPr marL="457200" lvl="1" indent="290513" algn="just"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tx1"/>
                </a:solidFill>
              </a:rPr>
              <a:t>evaluarea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nivelului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poluarii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chimice</a:t>
            </a:r>
            <a:r>
              <a:rPr lang="en-GB" dirty="0" smtClean="0">
                <a:solidFill>
                  <a:schemeClr val="tx1"/>
                </a:solidFill>
              </a:rPr>
              <a:t> cu </a:t>
            </a:r>
            <a:r>
              <a:rPr lang="en-GB" dirty="0" err="1" smtClean="0">
                <a:solidFill>
                  <a:schemeClr val="tx1"/>
                </a:solidFill>
              </a:rPr>
              <a:t>compusi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specifici</a:t>
            </a:r>
            <a:r>
              <a:rPr lang="en-GB" dirty="0" smtClean="0">
                <a:solidFill>
                  <a:schemeClr val="tx1"/>
                </a:solidFill>
              </a:rPr>
              <a:t>: NH</a:t>
            </a:r>
            <a:r>
              <a:rPr lang="en-GB" baseline="-25000" dirty="0" smtClean="0">
                <a:solidFill>
                  <a:schemeClr val="tx1"/>
                </a:solidFill>
              </a:rPr>
              <a:t>3</a:t>
            </a:r>
            <a:r>
              <a:rPr lang="en-GB" dirty="0" smtClean="0">
                <a:solidFill>
                  <a:schemeClr val="tx1"/>
                </a:solidFill>
              </a:rPr>
              <a:t>, H</a:t>
            </a:r>
            <a:r>
              <a:rPr lang="en-GB" baseline="-25000" dirty="0" smtClean="0">
                <a:solidFill>
                  <a:schemeClr val="tx1"/>
                </a:solidFill>
              </a:rPr>
              <a:t>2</a:t>
            </a:r>
            <a:r>
              <a:rPr lang="en-GB" dirty="0" smtClean="0">
                <a:solidFill>
                  <a:schemeClr val="tx1"/>
                </a:solidFill>
              </a:rPr>
              <a:t>S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VOC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corelarea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cu </a:t>
            </a:r>
            <a:r>
              <a:rPr lang="en-GB" dirty="0" err="1" smtClean="0">
                <a:solidFill>
                  <a:schemeClr val="tx1"/>
                </a:solidFill>
              </a:rPr>
              <a:t>nivelul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miros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 err="1" smtClean="0"/>
              <a:t>Institutul</a:t>
            </a:r>
            <a:r>
              <a:rPr lang="en-GB" dirty="0" smtClean="0"/>
              <a:t>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6300" y="3707102"/>
            <a:ext cx="3503115" cy="2335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1949" y="3737387"/>
            <a:ext cx="3890728" cy="230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785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Prelevarea</a:t>
            </a:r>
            <a:r>
              <a:rPr lang="en-GB" dirty="0" smtClean="0"/>
              <a:t> </a:t>
            </a:r>
            <a:r>
              <a:rPr lang="en-GB" dirty="0" err="1" smtClean="0"/>
              <a:t>probelor</a:t>
            </a:r>
            <a:r>
              <a:rPr lang="en-GB" dirty="0" smtClean="0"/>
              <a:t> de </a:t>
            </a:r>
            <a:r>
              <a:rPr lang="en-GB" dirty="0" err="1" smtClean="0"/>
              <a:t>miros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54726"/>
            <a:ext cx="8915400" cy="4200186"/>
          </a:xfrm>
        </p:spPr>
        <p:txBody>
          <a:bodyPr>
            <a:normAutofit/>
          </a:bodyPr>
          <a:lstStyle/>
          <a:p>
            <a:pPr algn="just"/>
            <a:r>
              <a:rPr lang="en-GB" i="1" dirty="0" err="1" smtClean="0">
                <a:solidFill>
                  <a:schemeClr val="tx1"/>
                </a:solidFill>
              </a:rPr>
              <a:t>Durata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campaniei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smtClean="0">
                <a:solidFill>
                  <a:schemeClr val="tx1"/>
                </a:solidFill>
              </a:rPr>
              <a:t>de </a:t>
            </a:r>
            <a:r>
              <a:rPr lang="en-GB" i="1" dirty="0" err="1" smtClean="0">
                <a:solidFill>
                  <a:schemeClr val="tx1"/>
                </a:solidFill>
              </a:rPr>
              <a:t>prelevare</a:t>
            </a:r>
            <a:r>
              <a:rPr lang="en-GB" dirty="0" smtClean="0">
                <a:solidFill>
                  <a:schemeClr val="tx1"/>
                </a:solidFill>
              </a:rPr>
              <a:t>: 1saptamana</a:t>
            </a:r>
            <a:r>
              <a:rPr lang="en-GB" dirty="0" smtClean="0">
                <a:solidFill>
                  <a:schemeClr val="tx1"/>
                </a:solidFill>
              </a:rPr>
              <a:t>, la </a:t>
            </a:r>
            <a:r>
              <a:rPr lang="en-GB" dirty="0" err="1" smtClean="0">
                <a:solidFill>
                  <a:schemeClr val="tx1"/>
                </a:solidFill>
              </a:rPr>
              <a:t>mijlocul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lunii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Aprilie</a:t>
            </a:r>
            <a:r>
              <a:rPr lang="en-GB" dirty="0" smtClean="0">
                <a:solidFill>
                  <a:schemeClr val="tx1"/>
                </a:solidFill>
              </a:rPr>
              <a:t> 2017 </a:t>
            </a:r>
            <a:r>
              <a:rPr lang="en-GB" dirty="0" smtClean="0">
                <a:solidFill>
                  <a:schemeClr val="tx1"/>
                </a:solidFill>
              </a:rPr>
              <a:t>  (</a:t>
            </a:r>
            <a:r>
              <a:rPr lang="en-GB" dirty="0" err="1" smtClean="0">
                <a:solidFill>
                  <a:schemeClr val="tx1"/>
                </a:solidFill>
              </a:rPr>
              <a:t>prelevari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zilnice</a:t>
            </a:r>
            <a:r>
              <a:rPr lang="en-GB" dirty="0" smtClean="0">
                <a:solidFill>
                  <a:schemeClr val="tx1"/>
                </a:solidFill>
              </a:rPr>
              <a:t> din </a:t>
            </a:r>
            <a:r>
              <a:rPr lang="en-GB" dirty="0" err="1" smtClean="0">
                <a:solidFill>
                  <a:schemeClr val="tx1"/>
                </a:solidFill>
              </a:rPr>
              <a:t>aerul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ambiental</a:t>
            </a:r>
            <a:r>
              <a:rPr lang="en-GB" dirty="0" smtClean="0">
                <a:solidFill>
                  <a:schemeClr val="tx1"/>
                </a:solidFill>
              </a:rPr>
              <a:t>). </a:t>
            </a:r>
          </a:p>
          <a:p>
            <a:pPr algn="just"/>
            <a:r>
              <a:rPr lang="en-GB" i="1" dirty="0" err="1" smtClean="0">
                <a:solidFill>
                  <a:schemeClr val="tx1"/>
                </a:solidFill>
              </a:rPr>
              <a:t>Punctele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smtClean="0">
                <a:solidFill>
                  <a:schemeClr val="tx1"/>
                </a:solidFill>
              </a:rPr>
              <a:t>de </a:t>
            </a:r>
            <a:r>
              <a:rPr lang="en-GB" i="1" dirty="0" err="1" smtClean="0">
                <a:solidFill>
                  <a:schemeClr val="tx1"/>
                </a:solidFill>
              </a:rPr>
              <a:t>prelevare</a:t>
            </a:r>
            <a:r>
              <a:rPr lang="en-GB" i="1" dirty="0" smtClean="0">
                <a:solidFill>
                  <a:schemeClr val="tx1"/>
                </a:solidFill>
              </a:rPr>
              <a:t>: </a:t>
            </a:r>
            <a:r>
              <a:rPr lang="en-GB" dirty="0" err="1" smtClean="0">
                <a:solidFill>
                  <a:schemeClr val="tx1"/>
                </a:solidFill>
              </a:rPr>
              <a:t>functie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de </a:t>
            </a:r>
            <a:r>
              <a:rPr lang="en-GB" dirty="0" err="1" smtClean="0">
                <a:solidFill>
                  <a:schemeClr val="tx1"/>
                </a:solidFill>
              </a:rPr>
              <a:t>directia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vantului</a:t>
            </a:r>
            <a:endParaRPr lang="en-GB" dirty="0" smtClean="0">
              <a:solidFill>
                <a:schemeClr val="tx1"/>
              </a:solidFill>
            </a:endParaRPr>
          </a:p>
          <a:p>
            <a:pPr algn="just"/>
            <a:r>
              <a:rPr lang="en-GB" i="1" dirty="0" err="1" smtClean="0">
                <a:solidFill>
                  <a:schemeClr val="tx1"/>
                </a:solidFill>
              </a:rPr>
              <a:t>Tipul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prelevatorului</a:t>
            </a:r>
            <a:r>
              <a:rPr lang="en-GB" i="1" dirty="0" smtClean="0">
                <a:solidFill>
                  <a:schemeClr val="tx1"/>
                </a:solidFill>
              </a:rPr>
              <a:t>: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dispozitiv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vacuumatic</a:t>
            </a:r>
            <a:r>
              <a:rPr lang="en-GB" dirty="0" smtClean="0">
                <a:solidFill>
                  <a:schemeClr val="tx1"/>
                </a:solidFill>
              </a:rPr>
              <a:t> cu </a:t>
            </a:r>
            <a:r>
              <a:rPr lang="en-GB" dirty="0" err="1" smtClean="0">
                <a:solidFill>
                  <a:schemeClr val="tx1"/>
                </a:solidFill>
              </a:rPr>
              <a:t>pungi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speciale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Nalophan</a:t>
            </a:r>
            <a:r>
              <a:rPr lang="en-GB" baseline="30000" dirty="0" err="1" smtClean="0">
                <a:solidFill>
                  <a:schemeClr val="tx1"/>
                </a:solidFill>
              </a:rPr>
              <a:t>TM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(10L) </a:t>
            </a:r>
            <a:r>
              <a:rPr lang="en-GB" dirty="0" err="1" smtClean="0">
                <a:solidFill>
                  <a:schemeClr val="tx1"/>
                </a:solidFill>
              </a:rPr>
              <a:t>pentru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miros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GB" i="1" dirty="0" err="1" smtClean="0">
                <a:solidFill>
                  <a:schemeClr val="tx1"/>
                </a:solidFill>
              </a:rPr>
              <a:t>Timpul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smtClean="0">
                <a:solidFill>
                  <a:schemeClr val="tx1"/>
                </a:solidFill>
              </a:rPr>
              <a:t>de </a:t>
            </a:r>
            <a:r>
              <a:rPr lang="en-GB" i="1" dirty="0" err="1" smtClean="0">
                <a:solidFill>
                  <a:schemeClr val="tx1"/>
                </a:solidFill>
              </a:rPr>
              <a:t>prelevare</a:t>
            </a:r>
            <a:r>
              <a:rPr lang="en-GB" i="1" dirty="0" smtClean="0">
                <a:solidFill>
                  <a:schemeClr val="tx1"/>
                </a:solidFill>
              </a:rPr>
              <a:t>: </a:t>
            </a:r>
            <a:r>
              <a:rPr lang="en-GB" dirty="0" err="1" smtClean="0">
                <a:solidFill>
                  <a:schemeClr val="tx1"/>
                </a:solidFill>
              </a:rPr>
              <a:t>aprox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r>
              <a:rPr lang="en-GB" dirty="0" smtClean="0">
                <a:solidFill>
                  <a:schemeClr val="tx1"/>
                </a:solidFill>
              </a:rPr>
              <a:t>30 </a:t>
            </a:r>
            <a:r>
              <a:rPr lang="en-GB" dirty="0">
                <a:solidFill>
                  <a:schemeClr val="tx1"/>
                </a:solidFill>
              </a:rPr>
              <a:t>± </a:t>
            </a:r>
            <a:r>
              <a:rPr lang="en-GB" dirty="0" smtClean="0">
                <a:solidFill>
                  <a:schemeClr val="tx1"/>
                </a:solidFill>
              </a:rPr>
              <a:t>10s </a:t>
            </a:r>
            <a:r>
              <a:rPr lang="en-GB" dirty="0" smtClean="0">
                <a:solidFill>
                  <a:schemeClr val="tx1"/>
                </a:solidFill>
              </a:rPr>
              <a:t>in </a:t>
            </a:r>
            <a:r>
              <a:rPr lang="en-GB" dirty="0" err="1" smtClean="0">
                <a:solidFill>
                  <a:schemeClr val="tx1"/>
                </a:solidFill>
              </a:rPr>
              <a:t>cursul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diminetii</a:t>
            </a:r>
            <a:endParaRPr lang="en-GB" dirty="0" smtClean="0">
              <a:solidFill>
                <a:schemeClr val="tx1"/>
              </a:solidFill>
            </a:endParaRPr>
          </a:p>
          <a:p>
            <a:pPr algn="just"/>
            <a:r>
              <a:rPr lang="en-GB" i="1" dirty="0" err="1" smtClean="0">
                <a:solidFill>
                  <a:schemeClr val="tx1"/>
                </a:solidFill>
              </a:rPr>
              <a:t>Parametrii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meteorologici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monitorizati</a:t>
            </a:r>
            <a:r>
              <a:rPr lang="en-GB" i="1" dirty="0" smtClean="0">
                <a:solidFill>
                  <a:schemeClr val="tx1"/>
                </a:solidFill>
              </a:rPr>
              <a:t>: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temperatura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umiditate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presiune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directie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viteza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vant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7274" y="4398182"/>
            <a:ext cx="2618410" cy="1746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99"/>
          <a:stretch/>
        </p:blipFill>
        <p:spPr>
          <a:xfrm>
            <a:off x="6805067" y="4402998"/>
            <a:ext cx="3121152" cy="162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232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55" y="620023"/>
            <a:ext cx="8911687" cy="733635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Determinarea</a:t>
            </a:r>
            <a:r>
              <a:rPr lang="en-GB" dirty="0" smtClean="0"/>
              <a:t> </a:t>
            </a:r>
            <a:r>
              <a:rPr lang="en-GB" dirty="0" err="1" smtClean="0"/>
              <a:t>nivelului</a:t>
            </a:r>
            <a:r>
              <a:rPr lang="en-GB" dirty="0" smtClean="0"/>
              <a:t> de </a:t>
            </a:r>
            <a:r>
              <a:rPr lang="en-GB" dirty="0" err="1" smtClean="0"/>
              <a:t>miros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55" y="1512916"/>
            <a:ext cx="9357157" cy="4387222"/>
          </a:xfrm>
        </p:spPr>
        <p:txBody>
          <a:bodyPr/>
          <a:lstStyle/>
          <a:p>
            <a:pPr algn="just"/>
            <a:r>
              <a:rPr lang="en-GB" i="1" dirty="0" err="1" smtClean="0">
                <a:solidFill>
                  <a:schemeClr val="tx1"/>
                </a:solidFill>
              </a:rPr>
              <a:t>Metoda</a:t>
            </a:r>
            <a:r>
              <a:rPr lang="en-GB" i="1" dirty="0" smtClean="0">
                <a:solidFill>
                  <a:schemeClr val="tx1"/>
                </a:solidFill>
              </a:rPr>
              <a:t> de </a:t>
            </a:r>
            <a:r>
              <a:rPr lang="en-GB" i="1" dirty="0" err="1" smtClean="0">
                <a:solidFill>
                  <a:schemeClr val="tx1"/>
                </a:solidFill>
              </a:rPr>
              <a:t>determinare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dirty="0" err="1" smtClean="0">
                <a:solidFill>
                  <a:schemeClr val="tx1"/>
                </a:solidFill>
              </a:rPr>
              <a:t>metoda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olfactometriei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dinamice</a:t>
            </a:r>
            <a:r>
              <a:rPr lang="en-GB" dirty="0" smtClean="0">
                <a:solidFill>
                  <a:schemeClr val="tx1"/>
                </a:solidFill>
              </a:rPr>
              <a:t> SR </a:t>
            </a:r>
            <a:r>
              <a:rPr lang="en-GB" dirty="0">
                <a:solidFill>
                  <a:schemeClr val="tx1"/>
                </a:solidFill>
              </a:rPr>
              <a:t>EN </a:t>
            </a:r>
            <a:r>
              <a:rPr lang="en-GB" dirty="0" smtClean="0">
                <a:solidFill>
                  <a:schemeClr val="tx1"/>
                </a:solidFill>
              </a:rPr>
              <a:t>13725:2003</a:t>
            </a:r>
          </a:p>
          <a:p>
            <a:pPr algn="just"/>
            <a:r>
              <a:rPr lang="en-GB" i="1" dirty="0" err="1" smtClean="0">
                <a:solidFill>
                  <a:schemeClr val="tx1"/>
                </a:solidFill>
              </a:rPr>
              <a:t>Echipamentul</a:t>
            </a:r>
            <a:r>
              <a:rPr lang="en-GB" i="1" dirty="0" smtClean="0">
                <a:solidFill>
                  <a:schemeClr val="tx1"/>
                </a:solidFill>
              </a:rPr>
              <a:t> de </a:t>
            </a:r>
            <a:r>
              <a:rPr lang="en-GB" i="1" dirty="0" err="1" smtClean="0">
                <a:solidFill>
                  <a:schemeClr val="tx1"/>
                </a:solidFill>
              </a:rPr>
              <a:t>masurare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olfactometru</a:t>
            </a: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dirty="0" err="1" smtClean="0">
                <a:solidFill>
                  <a:schemeClr val="tx1"/>
                </a:solidFill>
              </a:rPr>
              <a:t>Odournet</a:t>
            </a:r>
            <a:r>
              <a:rPr lang="en-GB" dirty="0" smtClean="0">
                <a:solidFill>
                  <a:schemeClr val="tx1"/>
                </a:solidFill>
              </a:rPr>
              <a:t> T08, </a:t>
            </a:r>
            <a:r>
              <a:rPr lang="en-GB" dirty="0" err="1" smtClean="0">
                <a:solidFill>
                  <a:schemeClr val="tx1"/>
                </a:solidFill>
              </a:rPr>
              <a:t>Odournet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GMBH, Germania. </a:t>
            </a:r>
            <a:r>
              <a:rPr lang="en-GB" dirty="0" err="1" smtClean="0">
                <a:solidFill>
                  <a:schemeClr val="tx1"/>
                </a:solidFill>
              </a:rPr>
              <a:t>Echipamentul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utilizeaza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metoda</a:t>
            </a:r>
            <a:r>
              <a:rPr lang="en-GB" dirty="0" smtClean="0">
                <a:solidFill>
                  <a:schemeClr val="tx1"/>
                </a:solidFill>
              </a:rPr>
              <a:t> DA/NU, </a:t>
            </a:r>
            <a:r>
              <a:rPr lang="en-GB" dirty="0" err="1" smtClean="0">
                <a:solidFill>
                  <a:schemeClr val="tx1"/>
                </a:solidFill>
              </a:rPr>
              <a:t>este</a:t>
            </a:r>
            <a:r>
              <a:rPr lang="en-GB" dirty="0" smtClean="0">
                <a:solidFill>
                  <a:schemeClr val="tx1"/>
                </a:solidFill>
              </a:rPr>
              <a:t> conform </a:t>
            </a:r>
            <a:r>
              <a:rPr lang="en-GB" dirty="0" err="1" smtClean="0">
                <a:solidFill>
                  <a:schemeClr val="tx1"/>
                </a:solidFill>
              </a:rPr>
              <a:t>cerintelor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standardului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este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instalat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intr</a:t>
            </a:r>
            <a:r>
              <a:rPr lang="en-GB" dirty="0" smtClean="0">
                <a:solidFill>
                  <a:schemeClr val="tx1"/>
                </a:solidFill>
              </a:rPr>
              <a:t>-un </a:t>
            </a:r>
            <a:r>
              <a:rPr lang="en-GB" dirty="0" err="1" smtClean="0">
                <a:solidFill>
                  <a:schemeClr val="tx1"/>
                </a:solidFill>
              </a:rPr>
              <a:t>laborator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mobil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pentru</a:t>
            </a:r>
            <a:r>
              <a:rPr lang="en-GB" dirty="0" smtClean="0">
                <a:solidFill>
                  <a:schemeClr val="tx1"/>
                </a:solidFill>
              </a:rPr>
              <a:t> a reduce la minim </a:t>
            </a:r>
            <a:r>
              <a:rPr lang="en-GB" dirty="0" err="1" smtClean="0">
                <a:solidFill>
                  <a:schemeClr val="tx1"/>
                </a:solidFill>
              </a:rPr>
              <a:t>perioada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dintre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prelevare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determinare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r>
              <a:rPr lang="en-GB" dirty="0" err="1" smtClean="0">
                <a:solidFill>
                  <a:schemeClr val="tx1"/>
                </a:solidFill>
              </a:rPr>
              <a:t>Toate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probele</a:t>
            </a:r>
            <a:r>
              <a:rPr lang="en-GB" dirty="0" smtClean="0">
                <a:solidFill>
                  <a:schemeClr val="tx1"/>
                </a:solidFill>
              </a:rPr>
              <a:t> au </a:t>
            </a:r>
            <a:r>
              <a:rPr lang="en-GB" dirty="0" err="1" smtClean="0">
                <a:solidFill>
                  <a:schemeClr val="tx1"/>
                </a:solidFill>
              </a:rPr>
              <a:t>fost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analizate</a:t>
            </a:r>
            <a:r>
              <a:rPr lang="en-GB" dirty="0" smtClean="0">
                <a:solidFill>
                  <a:schemeClr val="tx1"/>
                </a:solidFill>
              </a:rPr>
              <a:t> in </a:t>
            </a:r>
            <a:r>
              <a:rPr lang="en-GB" dirty="0" err="1" smtClean="0">
                <a:solidFill>
                  <a:schemeClr val="tx1"/>
                </a:solidFill>
              </a:rPr>
              <a:t>cel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mult</a:t>
            </a:r>
            <a:r>
              <a:rPr lang="en-GB" dirty="0" smtClean="0">
                <a:solidFill>
                  <a:schemeClr val="tx1"/>
                </a:solidFill>
              </a:rPr>
              <a:t> 6 ore de la </a:t>
            </a:r>
            <a:r>
              <a:rPr lang="en-GB" dirty="0" err="1" smtClean="0">
                <a:solidFill>
                  <a:schemeClr val="tx1"/>
                </a:solidFill>
              </a:rPr>
              <a:t>prelevare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GB" i="1" dirty="0" err="1" smtClean="0">
                <a:solidFill>
                  <a:schemeClr val="tx1"/>
                </a:solidFill>
              </a:rPr>
              <a:t>Sistem</a:t>
            </a:r>
            <a:r>
              <a:rPr lang="en-GB" i="1" dirty="0" smtClean="0">
                <a:solidFill>
                  <a:schemeClr val="tx1"/>
                </a:solidFill>
              </a:rPr>
              <a:t> de </a:t>
            </a:r>
            <a:r>
              <a:rPr lang="en-GB" i="1" dirty="0" err="1" smtClean="0">
                <a:solidFill>
                  <a:schemeClr val="tx1"/>
                </a:solidFill>
              </a:rPr>
              <a:t>detectie</a:t>
            </a:r>
            <a:r>
              <a:rPr lang="en-GB" dirty="0" smtClean="0">
                <a:solidFill>
                  <a:schemeClr val="tx1"/>
                </a:solidFill>
              </a:rPr>
              <a:t>: 4 </a:t>
            </a:r>
            <a:r>
              <a:rPr lang="en-GB" dirty="0" err="1" smtClean="0">
                <a:solidFill>
                  <a:schemeClr val="tx1"/>
                </a:solidFill>
              </a:rPr>
              <a:t>evaluatori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umani</a:t>
            </a:r>
            <a:r>
              <a:rPr lang="en-GB" dirty="0" smtClean="0">
                <a:solidFill>
                  <a:schemeClr val="tx1"/>
                </a:solidFill>
              </a:rPr>
              <a:t>, cu o </a:t>
            </a:r>
            <a:r>
              <a:rPr lang="en-GB" dirty="0" err="1" smtClean="0">
                <a:solidFill>
                  <a:schemeClr val="tx1"/>
                </a:solidFill>
              </a:rPr>
              <a:t>buna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justete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fidelitate</a:t>
            </a:r>
            <a:r>
              <a:rPr lang="en-GB" dirty="0" smtClean="0">
                <a:solidFill>
                  <a:schemeClr val="tx1"/>
                </a:solidFill>
              </a:rPr>
              <a:t> a </a:t>
            </a:r>
            <a:r>
              <a:rPr lang="en-GB" dirty="0" err="1" smtClean="0">
                <a:solidFill>
                  <a:schemeClr val="tx1"/>
                </a:solidFill>
              </a:rPr>
              <a:t>raspunsului</a:t>
            </a:r>
            <a:r>
              <a:rPr lang="en-GB" dirty="0" smtClean="0">
                <a:solidFill>
                  <a:schemeClr val="tx1"/>
                </a:solidFill>
              </a:rPr>
              <a:t> (</a:t>
            </a:r>
            <a:r>
              <a:rPr lang="en-GB" dirty="0" err="1" smtClean="0">
                <a:solidFill>
                  <a:schemeClr val="tx1"/>
                </a:solidFill>
              </a:rPr>
              <a:t>verificati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cu un MRC de n-butanol </a:t>
            </a:r>
            <a:r>
              <a:rPr lang="en-GB" dirty="0" err="1" smtClean="0">
                <a:solidFill>
                  <a:schemeClr val="tx1"/>
                </a:solidFill>
              </a:rPr>
              <a:t>inaintea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fiecarei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analize</a:t>
            </a:r>
            <a:r>
              <a:rPr lang="en-GB" dirty="0" smtClean="0">
                <a:solidFill>
                  <a:schemeClr val="tx1"/>
                </a:solidFill>
              </a:rPr>
              <a:t>). 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 err="1" smtClean="0"/>
              <a:t>Institutul</a:t>
            </a:r>
            <a:r>
              <a:rPr lang="en-GB" dirty="0" smtClean="0"/>
              <a:t>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00" t="33454" r="19329" b="-257"/>
          <a:stretch/>
        </p:blipFill>
        <p:spPr>
          <a:xfrm>
            <a:off x="2521527" y="4257411"/>
            <a:ext cx="1089593" cy="1708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7" r="3580"/>
          <a:stretch/>
        </p:blipFill>
        <p:spPr>
          <a:xfrm>
            <a:off x="9353270" y="4309613"/>
            <a:ext cx="1920693" cy="1611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8" r="6356"/>
          <a:stretch/>
        </p:blipFill>
        <p:spPr>
          <a:xfrm>
            <a:off x="6540906" y="4299649"/>
            <a:ext cx="2043421" cy="1611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16" t="2595" r="23622" b="3288"/>
          <a:stretch/>
        </p:blipFill>
        <p:spPr>
          <a:xfrm>
            <a:off x="4314461" y="4262041"/>
            <a:ext cx="1457502" cy="176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768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364" y="623709"/>
            <a:ext cx="8911687" cy="608945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Rezultate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discutii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364" y="1593273"/>
            <a:ext cx="9253248" cy="4317949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Rezultatele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studiului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caz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dirty="0" smtClean="0">
                <a:solidFill>
                  <a:schemeClr val="tx1"/>
                </a:solidFill>
              </a:rPr>
              <a:t>media, </a:t>
            </a:r>
            <a:r>
              <a:rPr lang="en-GB" dirty="0" err="1" smtClean="0">
                <a:solidFill>
                  <a:schemeClr val="tx1"/>
                </a:solidFill>
              </a:rPr>
              <a:t>mediana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deviatia</a:t>
            </a:r>
            <a:r>
              <a:rPr lang="en-GB" dirty="0" smtClean="0">
                <a:solidFill>
                  <a:schemeClr val="tx1"/>
                </a:solidFill>
              </a:rPr>
              <a:t> standard, </a:t>
            </a:r>
            <a:r>
              <a:rPr lang="en-GB" dirty="0" err="1" smtClean="0">
                <a:solidFill>
                  <a:schemeClr val="tx1"/>
                </a:solidFill>
              </a:rPr>
              <a:t>valorile</a:t>
            </a:r>
            <a:r>
              <a:rPr lang="en-GB" dirty="0" smtClean="0">
                <a:solidFill>
                  <a:schemeClr val="tx1"/>
                </a:solidFill>
              </a:rPr>
              <a:t> extreme (min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max)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rezultatele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testului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normalitate</a:t>
            </a:r>
            <a:r>
              <a:rPr lang="en-GB" dirty="0" smtClean="0">
                <a:solidFill>
                  <a:schemeClr val="tx1"/>
                </a:solidFill>
              </a:rPr>
              <a:t> a </a:t>
            </a:r>
            <a:r>
              <a:rPr lang="en-GB" dirty="0" err="1" smtClean="0">
                <a:solidFill>
                  <a:schemeClr val="tx1"/>
                </a:solidFill>
              </a:rPr>
              <a:t>distributiei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 err="1" smtClean="0"/>
              <a:t>Institutul</a:t>
            </a:r>
            <a:r>
              <a:rPr lang="en-GB" dirty="0" smtClean="0"/>
              <a:t> National de </a:t>
            </a:r>
            <a:r>
              <a:rPr lang="en-GB" dirty="0" err="1" smtClean="0"/>
              <a:t>Cercetare-Dezvoltare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Ecologie</a:t>
            </a:r>
            <a:r>
              <a:rPr lang="en-GB" dirty="0" smtClean="0"/>
              <a:t> </a:t>
            </a:r>
            <a:r>
              <a:rPr lang="en-GB" dirty="0" err="1" smtClean="0"/>
              <a:t>Industriala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882" y="2588111"/>
            <a:ext cx="8886651" cy="327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744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527" y="624110"/>
            <a:ext cx="8983085" cy="740563"/>
          </a:xfrm>
        </p:spPr>
        <p:txBody>
          <a:bodyPr/>
          <a:lstStyle/>
          <a:p>
            <a:r>
              <a:rPr lang="en-GB" dirty="0" err="1" smtClean="0"/>
              <a:t>Rezultate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discutii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64673"/>
            <a:ext cx="8915400" cy="454654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 err="1" smtClean="0">
                <a:solidFill>
                  <a:schemeClr val="tx1"/>
                </a:solidFill>
              </a:rPr>
              <a:t>valori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ridicate</a:t>
            </a:r>
            <a:r>
              <a:rPr lang="en-GB" dirty="0" smtClean="0">
                <a:solidFill>
                  <a:schemeClr val="tx1"/>
                </a:solidFill>
              </a:rPr>
              <a:t> ale </a:t>
            </a:r>
            <a:r>
              <a:rPr lang="en-GB" dirty="0" err="1" smtClean="0">
                <a:solidFill>
                  <a:schemeClr val="tx1"/>
                </a:solidFill>
              </a:rPr>
              <a:t>concentatiilor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miros</a:t>
            </a:r>
            <a:r>
              <a:rPr lang="en-GB" dirty="0" smtClean="0">
                <a:solidFill>
                  <a:schemeClr val="tx1"/>
                </a:solidFill>
              </a:rPr>
              <a:t>, care </a:t>
            </a:r>
            <a:r>
              <a:rPr lang="en-GB" dirty="0" err="1" smtClean="0">
                <a:solidFill>
                  <a:schemeClr val="tx1"/>
                </a:solidFill>
              </a:rPr>
              <a:t>variaza</a:t>
            </a:r>
            <a:r>
              <a:rPr lang="en-GB" dirty="0" smtClean="0">
                <a:solidFill>
                  <a:schemeClr val="tx1"/>
                </a:solidFill>
              </a:rPr>
              <a:t> in </a:t>
            </a:r>
            <a:r>
              <a:rPr lang="en-GB" dirty="0" err="1" smtClean="0">
                <a:solidFill>
                  <a:schemeClr val="tx1"/>
                </a:solidFill>
              </a:rPr>
              <a:t>limite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largi</a:t>
            </a:r>
            <a:r>
              <a:rPr lang="en-GB" dirty="0" smtClean="0">
                <a:solidFill>
                  <a:schemeClr val="tx1"/>
                </a:solidFill>
              </a:rPr>
              <a:t> – </a:t>
            </a:r>
            <a:r>
              <a:rPr lang="en-GB" dirty="0" err="1" smtClean="0">
                <a:solidFill>
                  <a:schemeClr val="tx1"/>
                </a:solidFill>
              </a:rPr>
              <a:t>sursa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discontinua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miros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endParaRPr lang="en-GB" dirty="0">
              <a:solidFill>
                <a:schemeClr val="tx1"/>
              </a:solidFill>
            </a:endParaRPr>
          </a:p>
          <a:p>
            <a:pPr algn="just"/>
            <a:r>
              <a:rPr lang="en-GB" dirty="0" err="1" smtClean="0">
                <a:solidFill>
                  <a:schemeClr val="tx1"/>
                </a:solidFill>
              </a:rPr>
              <a:t>concentratiile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de </a:t>
            </a:r>
            <a:r>
              <a:rPr lang="en-GB" dirty="0" err="1" smtClean="0">
                <a:solidFill>
                  <a:schemeClr val="tx1"/>
                </a:solidFill>
              </a:rPr>
              <a:t>amoniac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se </a:t>
            </a:r>
            <a:r>
              <a:rPr lang="en-GB" dirty="0" err="1" smtClean="0">
                <a:solidFill>
                  <a:schemeClr val="tx1"/>
                </a:solidFill>
              </a:rPr>
              <a:t>situeaza</a:t>
            </a:r>
            <a:r>
              <a:rPr lang="en-GB" dirty="0" smtClean="0">
                <a:solidFill>
                  <a:schemeClr val="tx1"/>
                </a:solidFill>
              </a:rPr>
              <a:t> in mod constant sub </a:t>
            </a:r>
            <a:r>
              <a:rPr lang="en-GB" dirty="0" err="1" smtClean="0">
                <a:solidFill>
                  <a:schemeClr val="tx1"/>
                </a:solidFill>
              </a:rPr>
              <a:t>valorile</a:t>
            </a:r>
            <a:r>
              <a:rPr lang="en-GB" dirty="0" smtClean="0">
                <a:solidFill>
                  <a:schemeClr val="tx1"/>
                </a:solidFill>
              </a:rPr>
              <a:t> CMA </a:t>
            </a:r>
            <a:r>
              <a:rPr lang="en-GB" dirty="0" err="1" smtClean="0">
                <a:solidFill>
                  <a:schemeClr val="tx1"/>
                </a:solidFill>
              </a:rPr>
              <a:t>corespunzatoare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unui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timp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mediere</a:t>
            </a:r>
            <a:r>
              <a:rPr lang="en-GB" dirty="0" smtClean="0">
                <a:solidFill>
                  <a:schemeClr val="tx1"/>
                </a:solidFill>
              </a:rPr>
              <a:t> de 30 min.</a:t>
            </a:r>
          </a:p>
          <a:p>
            <a:pPr algn="just"/>
            <a:r>
              <a:rPr lang="en-GB" dirty="0" err="1" smtClean="0">
                <a:solidFill>
                  <a:schemeClr val="tx1"/>
                </a:solidFill>
              </a:rPr>
              <a:t>concentratiile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hidrogen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sulfurat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se </a:t>
            </a:r>
            <a:r>
              <a:rPr lang="en-GB" dirty="0" err="1" smtClean="0">
                <a:solidFill>
                  <a:schemeClr val="tx1"/>
                </a:solidFill>
              </a:rPr>
              <a:t>situeaza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peste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valorile</a:t>
            </a:r>
            <a:r>
              <a:rPr lang="en-GB" dirty="0" smtClean="0">
                <a:solidFill>
                  <a:schemeClr val="tx1"/>
                </a:solidFill>
              </a:rPr>
              <a:t> CMA </a:t>
            </a:r>
            <a:r>
              <a:rPr lang="en-GB" dirty="0" err="1" smtClean="0">
                <a:solidFill>
                  <a:schemeClr val="tx1"/>
                </a:solidFill>
              </a:rPr>
              <a:t>corespunzatoare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unui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timp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mediere</a:t>
            </a:r>
            <a:r>
              <a:rPr lang="en-GB" dirty="0" smtClean="0">
                <a:solidFill>
                  <a:schemeClr val="tx1"/>
                </a:solidFill>
              </a:rPr>
              <a:t> de 30 min </a:t>
            </a:r>
            <a:r>
              <a:rPr lang="en-GB" dirty="0" err="1" smtClean="0">
                <a:solidFill>
                  <a:schemeClr val="tx1"/>
                </a:solidFill>
              </a:rPr>
              <a:t>determinand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nu </a:t>
            </a:r>
            <a:r>
              <a:rPr lang="en-GB" dirty="0" err="1" smtClean="0">
                <a:solidFill>
                  <a:schemeClr val="tx1"/>
                </a:solidFill>
              </a:rPr>
              <a:t>numai</a:t>
            </a:r>
            <a:r>
              <a:rPr lang="en-GB" dirty="0" smtClean="0">
                <a:solidFill>
                  <a:schemeClr val="tx1"/>
                </a:solidFill>
              </a:rPr>
              <a:t> o </a:t>
            </a:r>
            <a:r>
              <a:rPr lang="en-GB" dirty="0" err="1" smtClean="0">
                <a:solidFill>
                  <a:schemeClr val="tx1"/>
                </a:solidFill>
              </a:rPr>
              <a:t>concentratie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ridicata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miros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dar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un </a:t>
            </a:r>
            <a:r>
              <a:rPr lang="en-GB" dirty="0" err="1" smtClean="0">
                <a:solidFill>
                  <a:schemeClr val="tx1"/>
                </a:solidFill>
              </a:rPr>
              <a:t>risc</a:t>
            </a:r>
            <a:r>
              <a:rPr lang="en-GB" dirty="0" smtClean="0">
                <a:solidFill>
                  <a:schemeClr val="tx1"/>
                </a:solidFill>
              </a:rPr>
              <a:t> potential </a:t>
            </a:r>
            <a:r>
              <a:rPr lang="en-GB" dirty="0" err="1" smtClean="0">
                <a:solidFill>
                  <a:schemeClr val="tx1"/>
                </a:solidFill>
              </a:rPr>
              <a:t>asupra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sanatatii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populatiei</a:t>
            </a:r>
            <a:r>
              <a:rPr lang="en-GB" dirty="0" smtClean="0">
                <a:solidFill>
                  <a:schemeClr val="tx1"/>
                </a:solidFill>
              </a:rPr>
              <a:t> din </a:t>
            </a:r>
            <a:r>
              <a:rPr lang="en-GB" dirty="0" err="1" smtClean="0">
                <a:solidFill>
                  <a:schemeClr val="tx1"/>
                </a:solidFill>
              </a:rPr>
              <a:t>zona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GB" dirty="0" err="1" smtClean="0">
                <a:solidFill>
                  <a:schemeClr val="tx1"/>
                </a:solidFill>
              </a:rPr>
              <a:t>Concentratiile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de COV </a:t>
            </a:r>
            <a:r>
              <a:rPr lang="en-GB" dirty="0" err="1" smtClean="0">
                <a:solidFill>
                  <a:schemeClr val="tx1"/>
                </a:solidFill>
              </a:rPr>
              <a:t>sunt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scazute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dar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foarte</a:t>
            </a:r>
            <a:r>
              <a:rPr lang="en-GB" dirty="0" smtClean="0">
                <a:solidFill>
                  <a:schemeClr val="tx1"/>
                </a:solidFill>
              </a:rPr>
              <a:t> bine </a:t>
            </a:r>
            <a:r>
              <a:rPr lang="en-GB" dirty="0" err="1" smtClean="0">
                <a:solidFill>
                  <a:schemeClr val="tx1"/>
                </a:solidFill>
              </a:rPr>
              <a:t>corelate</a:t>
            </a:r>
            <a:r>
              <a:rPr lang="en-GB" dirty="0" smtClean="0">
                <a:solidFill>
                  <a:schemeClr val="tx1"/>
                </a:solidFill>
              </a:rPr>
              <a:t> cu </a:t>
            </a:r>
            <a:r>
              <a:rPr lang="en-GB" dirty="0" err="1" smtClean="0">
                <a:solidFill>
                  <a:schemeClr val="tx1"/>
                </a:solidFill>
              </a:rPr>
              <a:t>mirosul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cu </a:t>
            </a:r>
            <a:r>
              <a:rPr lang="en-GB" dirty="0" err="1" smtClean="0">
                <a:solidFill>
                  <a:schemeClr val="tx1"/>
                </a:solidFill>
              </a:rPr>
              <a:t>poluantii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chimici</a:t>
            </a:r>
            <a:r>
              <a:rPr lang="en-GB" dirty="0" smtClean="0">
                <a:solidFill>
                  <a:schemeClr val="tx1"/>
                </a:solidFill>
              </a:rPr>
              <a:t>. O </a:t>
            </a:r>
            <a:r>
              <a:rPr lang="en-GB" dirty="0" err="1" smtClean="0">
                <a:solidFill>
                  <a:schemeClr val="tx1"/>
                </a:solidFill>
              </a:rPr>
              <a:t>posibila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explicatie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pentru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concentratiile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mici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smtClean="0">
                <a:solidFill>
                  <a:schemeClr val="tx1"/>
                </a:solidFill>
              </a:rPr>
              <a:t>COV: </a:t>
            </a:r>
            <a:r>
              <a:rPr lang="en-GB" dirty="0" err="1" smtClean="0">
                <a:solidFill>
                  <a:schemeClr val="tx1"/>
                </a:solidFill>
              </a:rPr>
              <a:t>posibila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existenta</a:t>
            </a:r>
            <a:r>
              <a:rPr lang="en-GB" dirty="0" smtClean="0">
                <a:solidFill>
                  <a:schemeClr val="tx1"/>
                </a:solidFill>
              </a:rPr>
              <a:t> a </a:t>
            </a:r>
            <a:r>
              <a:rPr lang="en-GB" dirty="0" err="1" smtClean="0">
                <a:solidFill>
                  <a:schemeClr val="tx1"/>
                </a:solidFill>
              </a:rPr>
              <a:t>unui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sistem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recuperare</a:t>
            </a:r>
            <a:r>
              <a:rPr lang="en-GB" dirty="0" smtClean="0">
                <a:solidFill>
                  <a:schemeClr val="tx1"/>
                </a:solidFill>
              </a:rPr>
              <a:t> biogas </a:t>
            </a:r>
            <a:r>
              <a:rPr lang="en-GB" dirty="0" err="1" smtClean="0">
                <a:solidFill>
                  <a:schemeClr val="tx1"/>
                </a:solidFill>
              </a:rPr>
              <a:t>si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functionarea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corespunzatoare</a:t>
            </a:r>
            <a:r>
              <a:rPr lang="en-GB" dirty="0" smtClean="0">
                <a:solidFill>
                  <a:schemeClr val="tx1"/>
                </a:solidFill>
              </a:rPr>
              <a:t> a </a:t>
            </a:r>
            <a:r>
              <a:rPr lang="en-GB" dirty="0" err="1" smtClean="0">
                <a:solidFill>
                  <a:schemeClr val="tx1"/>
                </a:solidFill>
              </a:rPr>
              <a:t>acestuia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 smtClean="0">
              <a:solidFill>
                <a:schemeClr val="tx1"/>
              </a:solidFill>
            </a:endParaRPr>
          </a:p>
          <a:p>
            <a:pPr algn="just"/>
            <a:r>
              <a:rPr lang="en-GB" dirty="0" err="1" smtClean="0">
                <a:solidFill>
                  <a:schemeClr val="tx1"/>
                </a:solidFill>
              </a:rPr>
              <a:t>Directia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vantului</a:t>
            </a:r>
            <a:r>
              <a:rPr lang="en-GB" dirty="0" smtClean="0">
                <a:solidFill>
                  <a:schemeClr val="tx1"/>
                </a:solidFill>
              </a:rPr>
              <a:t> nu a </a:t>
            </a:r>
            <a:r>
              <a:rPr lang="en-GB" dirty="0" err="1" smtClean="0">
                <a:solidFill>
                  <a:schemeClr val="tx1"/>
                </a:solidFill>
              </a:rPr>
              <a:t>fost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constanta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parcursul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perioadei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prelevare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indicand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faptul</a:t>
            </a:r>
            <a:r>
              <a:rPr lang="en-GB" dirty="0" smtClean="0">
                <a:solidFill>
                  <a:schemeClr val="tx1"/>
                </a:solidFill>
              </a:rPr>
              <a:t> ca </a:t>
            </a:r>
            <a:r>
              <a:rPr lang="en-GB" dirty="0" err="1" smtClean="0">
                <a:solidFill>
                  <a:schemeClr val="tx1"/>
                </a:solidFill>
              </a:rPr>
              <a:t>este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posibila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poluarea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oricarei</a:t>
            </a:r>
            <a:r>
              <a:rPr lang="en-GB" dirty="0" smtClean="0">
                <a:solidFill>
                  <a:schemeClr val="tx1"/>
                </a:solidFill>
              </a:rPr>
              <a:t> zone din </a:t>
            </a:r>
            <a:r>
              <a:rPr lang="en-GB" dirty="0" err="1" smtClean="0">
                <a:solidFill>
                  <a:schemeClr val="tx1"/>
                </a:solidFill>
              </a:rPr>
              <a:t>jurul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depozitului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endParaRPr lang="en-GB" dirty="0" smtClean="0">
              <a:solidFill>
                <a:schemeClr val="tx1"/>
              </a:solidFill>
            </a:endParaRPr>
          </a:p>
          <a:p>
            <a:pPr algn="just"/>
            <a:r>
              <a:rPr lang="en-GB" dirty="0" err="1" smtClean="0">
                <a:solidFill>
                  <a:schemeClr val="tx1"/>
                </a:solidFill>
              </a:rPr>
              <a:t>viteza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scazuta</a:t>
            </a:r>
            <a:r>
              <a:rPr lang="en-GB" dirty="0" smtClean="0">
                <a:solidFill>
                  <a:schemeClr val="tx1"/>
                </a:solidFill>
              </a:rPr>
              <a:t> a </a:t>
            </a:r>
            <a:r>
              <a:rPr lang="en-GB" dirty="0" err="1" smtClean="0">
                <a:solidFill>
                  <a:schemeClr val="tx1"/>
                </a:solidFill>
              </a:rPr>
              <a:t>vantului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- </a:t>
            </a:r>
            <a:r>
              <a:rPr lang="en-GB" dirty="0" err="1" smtClean="0">
                <a:solidFill>
                  <a:schemeClr val="tx1"/>
                </a:solidFill>
              </a:rPr>
              <a:t>reprezinta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un </a:t>
            </a:r>
            <a:r>
              <a:rPr lang="en-GB" dirty="0" err="1" smtClean="0">
                <a:solidFill>
                  <a:schemeClr val="tx1"/>
                </a:solidFill>
              </a:rPr>
              <a:t>dezavantaj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pentru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dispersia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poluantilor</a:t>
            </a:r>
            <a:r>
              <a:rPr lang="en-GB" dirty="0" smtClean="0">
                <a:solidFill>
                  <a:schemeClr val="tx1"/>
                </a:solidFill>
              </a:rPr>
              <a:t>, in mod special </a:t>
            </a:r>
            <a:r>
              <a:rPr lang="en-GB" dirty="0" err="1" smtClean="0">
                <a:solidFill>
                  <a:schemeClr val="tx1"/>
                </a:solidFill>
              </a:rPr>
              <a:t>pentru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zonele</a:t>
            </a:r>
            <a:r>
              <a:rPr lang="en-GB" dirty="0" smtClean="0">
                <a:solidFill>
                  <a:schemeClr val="tx1"/>
                </a:solidFill>
              </a:rPr>
              <a:t> din </a:t>
            </a:r>
            <a:r>
              <a:rPr lang="en-GB" dirty="0" err="1" smtClean="0">
                <a:solidFill>
                  <a:schemeClr val="tx1"/>
                </a:solidFill>
              </a:rPr>
              <a:t>imediata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vecinatate</a:t>
            </a:r>
            <a:r>
              <a:rPr lang="en-GB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buNone/>
            </a:pPr>
            <a:r>
              <a:rPr lang="en-GB" sz="1500" b="1" i="1" dirty="0" smtClean="0">
                <a:solidFill>
                  <a:schemeClr val="tx1"/>
                </a:solidFill>
              </a:rPr>
              <a:t>Obs.	</a:t>
            </a:r>
            <a:r>
              <a:rPr lang="en-GB" sz="1500" b="1" i="1" dirty="0" smtClean="0">
                <a:solidFill>
                  <a:schemeClr val="tx1"/>
                </a:solidFill>
              </a:rPr>
              <a:t> </a:t>
            </a:r>
            <a:r>
              <a:rPr lang="en-GB" sz="1500" b="1" i="1" dirty="0" err="1" smtClean="0">
                <a:solidFill>
                  <a:schemeClr val="tx1"/>
                </a:solidFill>
              </a:rPr>
              <a:t>Masuratorile</a:t>
            </a:r>
            <a:r>
              <a:rPr lang="en-GB" sz="1500" b="1" i="1" dirty="0" smtClean="0">
                <a:solidFill>
                  <a:schemeClr val="tx1"/>
                </a:solidFill>
              </a:rPr>
              <a:t> au </a:t>
            </a:r>
            <a:r>
              <a:rPr lang="en-GB" sz="1500" b="1" i="1" dirty="0" err="1" smtClean="0">
                <a:solidFill>
                  <a:schemeClr val="tx1"/>
                </a:solidFill>
              </a:rPr>
              <a:t>fost</a:t>
            </a:r>
            <a:r>
              <a:rPr lang="en-GB" sz="1500" b="1" i="1" dirty="0" smtClean="0">
                <a:solidFill>
                  <a:schemeClr val="tx1"/>
                </a:solidFill>
              </a:rPr>
              <a:t> </a:t>
            </a:r>
            <a:r>
              <a:rPr lang="en-GB" sz="1500" b="1" i="1" dirty="0" err="1" smtClean="0">
                <a:solidFill>
                  <a:schemeClr val="tx1"/>
                </a:solidFill>
              </a:rPr>
              <a:t>efectuate</a:t>
            </a:r>
            <a:r>
              <a:rPr lang="en-GB" sz="1500" b="1" i="1" dirty="0" smtClean="0">
                <a:solidFill>
                  <a:schemeClr val="tx1"/>
                </a:solidFill>
              </a:rPr>
              <a:t> la </a:t>
            </a:r>
            <a:r>
              <a:rPr lang="en-GB" sz="1500" b="1" i="1" dirty="0" err="1" smtClean="0">
                <a:solidFill>
                  <a:schemeClr val="tx1"/>
                </a:solidFill>
              </a:rPr>
              <a:t>limita</a:t>
            </a:r>
            <a:r>
              <a:rPr lang="en-GB" sz="1500" b="1" i="1" dirty="0" smtClean="0">
                <a:solidFill>
                  <a:schemeClr val="tx1"/>
                </a:solidFill>
              </a:rPr>
              <a:t> </a:t>
            </a:r>
            <a:r>
              <a:rPr lang="en-GB" sz="1500" b="1" i="1" dirty="0" err="1" smtClean="0">
                <a:solidFill>
                  <a:schemeClr val="tx1"/>
                </a:solidFill>
              </a:rPr>
              <a:t>incintei</a:t>
            </a:r>
            <a:r>
              <a:rPr lang="en-GB" sz="1500" b="1" i="1" dirty="0" smtClean="0">
                <a:solidFill>
                  <a:schemeClr val="tx1"/>
                </a:solidFill>
              </a:rPr>
              <a:t>, nu la </a:t>
            </a:r>
            <a:r>
              <a:rPr lang="en-GB" sz="1500" b="1" i="1" dirty="0" err="1" smtClean="0">
                <a:solidFill>
                  <a:schemeClr val="tx1"/>
                </a:solidFill>
              </a:rPr>
              <a:t>limita</a:t>
            </a:r>
            <a:r>
              <a:rPr lang="en-GB" sz="1500" b="1" i="1" dirty="0" smtClean="0">
                <a:solidFill>
                  <a:schemeClr val="tx1"/>
                </a:solidFill>
              </a:rPr>
              <a:t> </a:t>
            </a:r>
            <a:r>
              <a:rPr lang="en-GB" sz="1500" b="1" i="1" dirty="0" err="1" smtClean="0">
                <a:solidFill>
                  <a:schemeClr val="tx1"/>
                </a:solidFill>
              </a:rPr>
              <a:t>zonei</a:t>
            </a:r>
            <a:r>
              <a:rPr lang="en-GB" sz="1500" b="1" i="1" dirty="0" smtClean="0">
                <a:solidFill>
                  <a:schemeClr val="tx1"/>
                </a:solidFill>
              </a:rPr>
              <a:t> de </a:t>
            </a:r>
            <a:r>
              <a:rPr lang="en-GB" sz="1500" b="1" i="1" dirty="0" err="1" smtClean="0">
                <a:solidFill>
                  <a:schemeClr val="tx1"/>
                </a:solidFill>
              </a:rPr>
              <a:t>protectie</a:t>
            </a:r>
            <a:r>
              <a:rPr lang="en-GB" sz="1500" b="1" i="1" dirty="0" smtClean="0">
                <a:solidFill>
                  <a:schemeClr val="tx1"/>
                </a:solidFill>
              </a:rPr>
              <a:t> </a:t>
            </a:r>
            <a:r>
              <a:rPr lang="en-GB" sz="1500" b="1" i="1" dirty="0" err="1" smtClean="0">
                <a:solidFill>
                  <a:schemeClr val="tx1"/>
                </a:solidFill>
              </a:rPr>
              <a:t>sanitara</a:t>
            </a:r>
            <a:r>
              <a:rPr lang="en-GB" sz="1500" b="1" i="1" dirty="0" smtClean="0">
                <a:solidFill>
                  <a:schemeClr val="tx1"/>
                </a:solidFill>
              </a:rPr>
              <a:t>.</a:t>
            </a:r>
            <a:endParaRPr lang="en-GB" sz="15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Institutul National de Cercetare-Dezvoltare pentru Ecologie Industriala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67157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1290"/>
          </a:xfrm>
        </p:spPr>
        <p:txBody>
          <a:bodyPr/>
          <a:lstStyle/>
          <a:p>
            <a:r>
              <a:rPr lang="en-GB" dirty="0" err="1" smtClean="0"/>
              <a:t>Evaluarea</a:t>
            </a:r>
            <a:r>
              <a:rPr lang="en-GB" dirty="0" smtClean="0"/>
              <a:t> </a:t>
            </a:r>
            <a:r>
              <a:rPr lang="en-GB" dirty="0" err="1" smtClean="0"/>
              <a:t>impactului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93767"/>
            <a:ext cx="8915400" cy="4511913"/>
          </a:xfrm>
        </p:spPr>
        <p:txBody>
          <a:bodyPr>
            <a:normAutofit/>
          </a:bodyPr>
          <a:lstStyle/>
          <a:p>
            <a:pPr algn="just"/>
            <a:r>
              <a:rPr lang="en-GB" dirty="0" err="1" smtClean="0"/>
              <a:t>Evaluarea</a:t>
            </a:r>
            <a:r>
              <a:rPr lang="en-GB" dirty="0" smtClean="0"/>
              <a:t> </a:t>
            </a:r>
            <a:r>
              <a:rPr lang="en-GB" dirty="0" err="1" smtClean="0"/>
              <a:t>impactului</a:t>
            </a:r>
            <a:r>
              <a:rPr lang="en-GB" dirty="0" smtClean="0"/>
              <a:t> s-a </a:t>
            </a:r>
            <a:r>
              <a:rPr lang="en-GB" dirty="0" err="1" smtClean="0"/>
              <a:t>realizat</a:t>
            </a:r>
            <a:r>
              <a:rPr lang="en-GB" dirty="0" smtClean="0"/>
              <a:t> </a:t>
            </a:r>
            <a:r>
              <a:rPr lang="en-GB" dirty="0" err="1" smtClean="0"/>
              <a:t>utilizand</a:t>
            </a:r>
            <a:r>
              <a:rPr lang="en-GB" dirty="0" smtClean="0"/>
              <a:t> </a:t>
            </a:r>
            <a:r>
              <a:rPr lang="en-GB" dirty="0" err="1" smtClean="0"/>
              <a:t>factorii</a:t>
            </a:r>
            <a:r>
              <a:rPr lang="en-GB" dirty="0" smtClean="0"/>
              <a:t> </a:t>
            </a:r>
            <a:r>
              <a:rPr lang="en-GB" dirty="0" err="1" smtClean="0"/>
              <a:t>FIDOL</a:t>
            </a:r>
            <a:r>
              <a:rPr lang="en-GB" dirty="0" smtClean="0"/>
              <a:t>. In </a:t>
            </a:r>
            <a:r>
              <a:rPr lang="en-GB" dirty="0" err="1" smtClean="0"/>
              <a:t>functie</a:t>
            </a:r>
            <a:r>
              <a:rPr lang="en-GB" dirty="0" smtClean="0"/>
              <a:t> de </a:t>
            </a:r>
            <a:r>
              <a:rPr lang="en-GB" dirty="0" err="1" smtClean="0"/>
              <a:t>acesti</a:t>
            </a:r>
            <a:r>
              <a:rPr lang="en-GB" dirty="0" smtClean="0"/>
              <a:t> </a:t>
            </a:r>
            <a:r>
              <a:rPr lang="en-GB" dirty="0" err="1" smtClean="0"/>
              <a:t>factori</a:t>
            </a:r>
            <a:r>
              <a:rPr lang="en-GB" dirty="0" smtClean="0"/>
              <a:t> </a:t>
            </a:r>
            <a:r>
              <a:rPr lang="en-GB" dirty="0" err="1" smtClean="0"/>
              <a:t>acceasi</a:t>
            </a:r>
            <a:r>
              <a:rPr lang="en-GB" dirty="0" smtClean="0"/>
              <a:t> </a:t>
            </a:r>
            <a:r>
              <a:rPr lang="en-GB" dirty="0" err="1" smtClean="0"/>
              <a:t>concentratie</a:t>
            </a:r>
            <a:r>
              <a:rPr lang="en-GB" dirty="0" smtClean="0"/>
              <a:t> de </a:t>
            </a:r>
            <a:r>
              <a:rPr lang="en-GB" dirty="0" err="1" smtClean="0"/>
              <a:t>miros</a:t>
            </a:r>
            <a:r>
              <a:rPr lang="en-GB" dirty="0" smtClean="0"/>
              <a:t> </a:t>
            </a:r>
            <a:r>
              <a:rPr lang="en-GB" dirty="0" err="1" smtClean="0"/>
              <a:t>poate</a:t>
            </a:r>
            <a:r>
              <a:rPr lang="en-GB" dirty="0" smtClean="0"/>
              <a:t> fi </a:t>
            </a:r>
            <a:r>
              <a:rPr lang="en-GB" dirty="0" err="1" smtClean="0"/>
              <a:t>acceptabila</a:t>
            </a:r>
            <a:r>
              <a:rPr lang="en-GB" dirty="0" smtClean="0"/>
              <a:t> </a:t>
            </a:r>
            <a:r>
              <a:rPr lang="en-GB" dirty="0" err="1" smtClean="0"/>
              <a:t>sau</a:t>
            </a:r>
            <a:r>
              <a:rPr lang="en-GB" dirty="0" smtClean="0"/>
              <a:t> nu. In </a:t>
            </a:r>
            <a:r>
              <a:rPr lang="en-GB" dirty="0" err="1" smtClean="0"/>
              <a:t>cazul</a:t>
            </a:r>
            <a:r>
              <a:rPr lang="en-GB" dirty="0" smtClean="0"/>
              <a:t> </a:t>
            </a:r>
            <a:r>
              <a:rPr lang="en-GB" dirty="0" err="1" smtClean="0"/>
              <a:t>acestui</a:t>
            </a:r>
            <a:r>
              <a:rPr lang="en-GB" dirty="0" smtClean="0"/>
              <a:t> </a:t>
            </a:r>
            <a:r>
              <a:rPr lang="en-GB" dirty="0" err="1" smtClean="0"/>
              <a:t>studiu</a:t>
            </a:r>
            <a:r>
              <a:rPr lang="en-GB" dirty="0" smtClean="0"/>
              <a:t> de </a:t>
            </a:r>
            <a:r>
              <a:rPr lang="en-GB" dirty="0" err="1" smtClean="0"/>
              <a:t>caz</a:t>
            </a:r>
            <a:r>
              <a:rPr lang="en-GB" dirty="0" smtClean="0"/>
              <a:t> </a:t>
            </a:r>
            <a:r>
              <a:rPr lang="en-GB" dirty="0" err="1" smtClean="0"/>
              <a:t>toti</a:t>
            </a:r>
            <a:r>
              <a:rPr lang="en-GB" dirty="0" smtClean="0"/>
              <a:t> </a:t>
            </a:r>
            <a:r>
              <a:rPr lang="en-GB" dirty="0" err="1" smtClean="0"/>
              <a:t>factorii</a:t>
            </a:r>
            <a:r>
              <a:rPr lang="en-GB" dirty="0" smtClean="0"/>
              <a:t> </a:t>
            </a:r>
            <a:r>
              <a:rPr lang="en-GB" dirty="0" err="1" smtClean="0"/>
              <a:t>influenteaza</a:t>
            </a:r>
            <a:r>
              <a:rPr lang="en-GB" dirty="0" smtClean="0"/>
              <a:t> </a:t>
            </a:r>
            <a:r>
              <a:rPr lang="en-GB" dirty="0" err="1" smtClean="0"/>
              <a:t>negativ</a:t>
            </a:r>
            <a:r>
              <a:rPr lang="en-GB" dirty="0" smtClean="0"/>
              <a:t> </a:t>
            </a:r>
            <a:r>
              <a:rPr lang="en-GB" dirty="0" err="1" smtClean="0"/>
              <a:t>perceptia</a:t>
            </a:r>
            <a:r>
              <a:rPr lang="en-GB" dirty="0" smtClean="0"/>
              <a:t> </a:t>
            </a:r>
            <a:r>
              <a:rPr lang="en-GB" dirty="0" err="1" smtClean="0"/>
              <a:t>concentratiei</a:t>
            </a:r>
            <a:r>
              <a:rPr lang="en-GB" dirty="0" smtClean="0"/>
              <a:t> de </a:t>
            </a:r>
            <a:r>
              <a:rPr lang="en-GB" dirty="0" err="1" smtClean="0"/>
              <a:t>miros</a:t>
            </a:r>
            <a:r>
              <a:rPr lang="en-GB" dirty="0" smtClean="0"/>
              <a:t> </a:t>
            </a:r>
            <a:r>
              <a:rPr lang="en-GB" dirty="0" err="1" smtClean="0"/>
              <a:t>contribuind</a:t>
            </a:r>
            <a:r>
              <a:rPr lang="en-GB" dirty="0" smtClean="0"/>
              <a:t> la un grad </a:t>
            </a:r>
            <a:r>
              <a:rPr lang="en-GB" dirty="0" err="1" smtClean="0"/>
              <a:t>ridicat</a:t>
            </a:r>
            <a:r>
              <a:rPr lang="en-GB" dirty="0" smtClean="0"/>
              <a:t> de discomfort: </a:t>
            </a:r>
          </a:p>
          <a:p>
            <a:pPr algn="just">
              <a:buFontTx/>
              <a:buChar char="-"/>
            </a:pPr>
            <a:r>
              <a:rPr lang="en-GB" dirty="0" err="1"/>
              <a:t>f</a:t>
            </a:r>
            <a:r>
              <a:rPr lang="en-GB" dirty="0" err="1" smtClean="0"/>
              <a:t>recventa</a:t>
            </a:r>
            <a:r>
              <a:rPr lang="en-GB" dirty="0" smtClean="0"/>
              <a:t> </a:t>
            </a:r>
            <a:r>
              <a:rPr lang="en-GB" dirty="0" err="1" smtClean="0"/>
              <a:t>deasa</a:t>
            </a:r>
            <a:r>
              <a:rPr lang="en-GB" dirty="0" smtClean="0"/>
              <a:t>; </a:t>
            </a:r>
          </a:p>
          <a:p>
            <a:pPr algn="just">
              <a:buFontTx/>
              <a:buChar char="-"/>
            </a:pPr>
            <a:r>
              <a:rPr lang="en-GB" dirty="0" err="1"/>
              <a:t>i</a:t>
            </a:r>
            <a:r>
              <a:rPr lang="en-GB" dirty="0" err="1" smtClean="0"/>
              <a:t>ntensitate</a:t>
            </a:r>
            <a:r>
              <a:rPr lang="en-GB" dirty="0" smtClean="0"/>
              <a:t> </a:t>
            </a:r>
            <a:r>
              <a:rPr lang="en-GB" dirty="0" err="1" smtClean="0"/>
              <a:t>foarte</a:t>
            </a:r>
            <a:r>
              <a:rPr lang="en-GB" dirty="0" smtClean="0"/>
              <a:t> </a:t>
            </a:r>
            <a:r>
              <a:rPr lang="en-GB" dirty="0" err="1" smtClean="0"/>
              <a:t>ridicata</a:t>
            </a:r>
            <a:r>
              <a:rPr lang="en-GB" dirty="0" smtClean="0"/>
              <a:t>;</a:t>
            </a:r>
          </a:p>
          <a:p>
            <a:pPr algn="just">
              <a:buFontTx/>
              <a:buChar char="-"/>
            </a:pPr>
            <a:r>
              <a:rPr lang="en-GB" dirty="0" err="1" smtClean="0"/>
              <a:t>durata</a:t>
            </a:r>
            <a:r>
              <a:rPr lang="en-GB" dirty="0" smtClean="0"/>
              <a:t> in general </a:t>
            </a:r>
            <a:r>
              <a:rPr lang="en-GB" dirty="0" err="1" smtClean="0"/>
              <a:t>lunga</a:t>
            </a:r>
            <a:r>
              <a:rPr lang="en-GB" dirty="0" smtClean="0"/>
              <a:t>; </a:t>
            </a:r>
          </a:p>
          <a:p>
            <a:pPr algn="just">
              <a:buFontTx/>
              <a:buChar char="-"/>
            </a:pPr>
            <a:r>
              <a:rPr lang="en-GB" dirty="0" err="1" smtClean="0"/>
              <a:t>caracter</a:t>
            </a:r>
            <a:r>
              <a:rPr lang="en-GB" dirty="0" smtClean="0"/>
              <a:t> </a:t>
            </a:r>
            <a:r>
              <a:rPr lang="en-GB" dirty="0" err="1" smtClean="0"/>
              <a:t>ofensiv</a:t>
            </a:r>
            <a:r>
              <a:rPr lang="en-GB" dirty="0" smtClean="0"/>
              <a:t> </a:t>
            </a:r>
            <a:r>
              <a:rPr lang="en-GB" dirty="0" err="1" smtClean="0"/>
              <a:t>foarte</a:t>
            </a:r>
            <a:r>
              <a:rPr lang="en-GB" dirty="0" smtClean="0"/>
              <a:t> </a:t>
            </a:r>
            <a:r>
              <a:rPr lang="en-GB" dirty="0" err="1" smtClean="0"/>
              <a:t>ridicat</a:t>
            </a:r>
            <a:r>
              <a:rPr lang="en-GB" dirty="0" smtClean="0"/>
              <a:t>;</a:t>
            </a:r>
          </a:p>
          <a:p>
            <a:pPr algn="just">
              <a:buFontTx/>
              <a:buChar char="-"/>
            </a:pPr>
            <a:r>
              <a:rPr lang="en-GB" dirty="0" err="1"/>
              <a:t>l</a:t>
            </a:r>
            <a:r>
              <a:rPr lang="en-GB" dirty="0" err="1" smtClean="0"/>
              <a:t>ocalizarea</a:t>
            </a:r>
            <a:r>
              <a:rPr lang="en-GB" dirty="0" smtClean="0"/>
              <a:t>: in </a:t>
            </a:r>
            <a:r>
              <a:rPr lang="en-GB" dirty="0" err="1" smtClean="0"/>
              <a:t>apropierea</a:t>
            </a:r>
            <a:r>
              <a:rPr lang="en-GB" dirty="0" smtClean="0"/>
              <a:t> </a:t>
            </a:r>
            <a:r>
              <a:rPr lang="en-GB" dirty="0" err="1" smtClean="0"/>
              <a:t>unor</a:t>
            </a:r>
            <a:r>
              <a:rPr lang="en-GB" dirty="0" smtClean="0"/>
              <a:t> </a:t>
            </a:r>
            <a:r>
              <a:rPr lang="en-GB" dirty="0" err="1" smtClean="0"/>
              <a:t>complexe</a:t>
            </a:r>
            <a:r>
              <a:rPr lang="en-GB" dirty="0" smtClean="0"/>
              <a:t> </a:t>
            </a:r>
            <a:r>
              <a:rPr lang="en-GB" dirty="0" err="1" smtClean="0"/>
              <a:t>rezidentiale</a:t>
            </a:r>
            <a:r>
              <a:rPr lang="en-GB" dirty="0" smtClean="0"/>
              <a:t>. 	</a:t>
            </a:r>
          </a:p>
          <a:p>
            <a:pPr algn="just"/>
            <a:r>
              <a:rPr lang="en-GB" dirty="0" err="1" smtClean="0"/>
              <a:t>Rezultatele</a:t>
            </a:r>
            <a:r>
              <a:rPr lang="en-GB" dirty="0" smtClean="0"/>
              <a:t> </a:t>
            </a:r>
            <a:r>
              <a:rPr lang="en-GB" dirty="0" err="1" smtClean="0"/>
              <a:t>indica</a:t>
            </a:r>
            <a:r>
              <a:rPr lang="en-GB" dirty="0" smtClean="0"/>
              <a:t> </a:t>
            </a:r>
            <a:r>
              <a:rPr lang="en-GB" dirty="0" err="1" smtClean="0"/>
              <a:t>faptul</a:t>
            </a:r>
            <a:r>
              <a:rPr lang="en-GB" dirty="0" smtClean="0"/>
              <a:t> ca </a:t>
            </a:r>
            <a:r>
              <a:rPr lang="en-GB" b="1" i="1" dirty="0" err="1" smtClean="0"/>
              <a:t>impactul</a:t>
            </a:r>
            <a:r>
              <a:rPr lang="en-GB" b="1" i="1" dirty="0" smtClean="0"/>
              <a:t> </a:t>
            </a:r>
            <a:r>
              <a:rPr lang="en-GB" b="1" i="1" dirty="0" err="1" smtClean="0"/>
              <a:t>depozitului</a:t>
            </a:r>
            <a:r>
              <a:rPr lang="en-GB" b="1" i="1" dirty="0" smtClean="0"/>
              <a:t> de </a:t>
            </a:r>
            <a:r>
              <a:rPr lang="en-GB" b="1" i="1" dirty="0" err="1" smtClean="0"/>
              <a:t>deseuri</a:t>
            </a:r>
            <a:r>
              <a:rPr lang="en-GB" b="1" i="1" dirty="0" smtClean="0"/>
              <a:t> </a:t>
            </a:r>
            <a:r>
              <a:rPr lang="en-GB" b="1" i="1" dirty="0" err="1" smtClean="0"/>
              <a:t>asupra</a:t>
            </a:r>
            <a:r>
              <a:rPr lang="en-GB" b="1" i="1" dirty="0" smtClean="0"/>
              <a:t> </a:t>
            </a:r>
            <a:r>
              <a:rPr lang="en-GB" b="1" i="1" dirty="0" err="1" smtClean="0"/>
              <a:t>calitatii</a:t>
            </a:r>
            <a:r>
              <a:rPr lang="en-GB" b="1" i="1" dirty="0" smtClean="0"/>
              <a:t> </a:t>
            </a:r>
            <a:r>
              <a:rPr lang="en-GB" b="1" i="1" dirty="0" err="1" smtClean="0"/>
              <a:t>aerului</a:t>
            </a:r>
            <a:r>
              <a:rPr lang="en-GB" b="1" i="1" dirty="0" smtClean="0"/>
              <a:t> din </a:t>
            </a:r>
            <a:r>
              <a:rPr lang="en-GB" b="1" i="1" dirty="0" err="1" smtClean="0"/>
              <a:t>imediata</a:t>
            </a:r>
            <a:r>
              <a:rPr lang="en-GB" b="1" i="1" dirty="0" smtClean="0"/>
              <a:t> </a:t>
            </a:r>
            <a:r>
              <a:rPr lang="en-GB" b="1" i="1" dirty="0" err="1" smtClean="0"/>
              <a:t>vecinatate</a:t>
            </a:r>
            <a:r>
              <a:rPr lang="en-GB" b="1" i="1" dirty="0" smtClean="0"/>
              <a:t> </a:t>
            </a:r>
            <a:r>
              <a:rPr lang="en-GB" b="1" i="1" dirty="0" err="1" smtClean="0"/>
              <a:t>este</a:t>
            </a:r>
            <a:r>
              <a:rPr lang="en-GB" b="1" i="1" dirty="0" smtClean="0"/>
              <a:t> </a:t>
            </a:r>
            <a:r>
              <a:rPr lang="en-GB" b="1" i="1" dirty="0" err="1" smtClean="0"/>
              <a:t>unul</a:t>
            </a:r>
            <a:r>
              <a:rPr lang="en-GB" b="1" i="1" dirty="0" smtClean="0"/>
              <a:t> </a:t>
            </a:r>
            <a:r>
              <a:rPr lang="en-GB" b="1" i="1" dirty="0" err="1" smtClean="0"/>
              <a:t>semnificativ</a:t>
            </a:r>
            <a:r>
              <a:rPr lang="en-GB" dirty="0" smtClean="0"/>
              <a:t>. </a:t>
            </a:r>
            <a:r>
              <a:rPr lang="en-GB" dirty="0" err="1" smtClean="0"/>
              <a:t>Atat</a:t>
            </a:r>
            <a:r>
              <a:rPr lang="en-GB" dirty="0" smtClean="0"/>
              <a:t> </a:t>
            </a:r>
            <a:r>
              <a:rPr lang="en-GB" dirty="0" err="1" smtClean="0"/>
              <a:t>determinarile</a:t>
            </a:r>
            <a:r>
              <a:rPr lang="en-GB" dirty="0" smtClean="0"/>
              <a:t> de </a:t>
            </a:r>
            <a:r>
              <a:rPr lang="en-GB" dirty="0" err="1" smtClean="0"/>
              <a:t>miros</a:t>
            </a:r>
            <a:r>
              <a:rPr lang="en-GB" dirty="0" smtClean="0"/>
              <a:t> cat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cele</a:t>
            </a:r>
            <a:r>
              <a:rPr lang="en-GB" dirty="0" smtClean="0"/>
              <a:t> </a:t>
            </a:r>
            <a:r>
              <a:rPr lang="en-GB" dirty="0" err="1" smtClean="0"/>
              <a:t>chimice</a:t>
            </a:r>
            <a:r>
              <a:rPr lang="en-GB" dirty="0" smtClean="0"/>
              <a:t> </a:t>
            </a:r>
            <a:r>
              <a:rPr lang="en-GB" dirty="0" err="1" smtClean="0"/>
              <a:t>indica</a:t>
            </a:r>
            <a:r>
              <a:rPr lang="en-GB" dirty="0" smtClean="0"/>
              <a:t> </a:t>
            </a:r>
            <a:r>
              <a:rPr lang="en-GB" dirty="0" err="1" smtClean="0"/>
              <a:t>valori</a:t>
            </a:r>
            <a:r>
              <a:rPr lang="en-GB" dirty="0" smtClean="0"/>
              <a:t> </a:t>
            </a:r>
            <a:r>
              <a:rPr lang="en-GB" dirty="0" err="1" smtClean="0"/>
              <a:t>ridicate</a:t>
            </a:r>
            <a:r>
              <a:rPr lang="en-GB" dirty="0" smtClean="0"/>
              <a:t>, bine </a:t>
            </a:r>
            <a:r>
              <a:rPr lang="en-GB" dirty="0" err="1" smtClean="0"/>
              <a:t>corelate</a:t>
            </a:r>
            <a:r>
              <a:rPr lang="en-GB" dirty="0" smtClean="0"/>
              <a:t> </a:t>
            </a:r>
            <a:r>
              <a:rPr lang="en-GB" dirty="0" err="1" smtClean="0"/>
              <a:t>intre</a:t>
            </a:r>
            <a:r>
              <a:rPr lang="en-GB" dirty="0" smtClean="0"/>
              <a:t> </a:t>
            </a:r>
            <a:r>
              <a:rPr lang="en-GB" dirty="0" err="1" smtClean="0"/>
              <a:t>ele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cu </a:t>
            </a:r>
            <a:r>
              <a:rPr lang="en-GB" dirty="0" err="1" smtClean="0"/>
              <a:t>parametrii</a:t>
            </a:r>
            <a:r>
              <a:rPr lang="en-GB" dirty="0" smtClean="0"/>
              <a:t> </a:t>
            </a:r>
            <a:r>
              <a:rPr lang="en-GB" dirty="0" err="1" smtClean="0"/>
              <a:t>meteo</a:t>
            </a:r>
            <a:r>
              <a:rPr lang="en-GB" dirty="0" smtClean="0"/>
              <a:t>;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Institutul National de Cercetare-Dezvoltare pentru Ecologie Industriala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21873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311" y="300497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err="1" smtClean="0"/>
              <a:t>Va</a:t>
            </a:r>
            <a:r>
              <a:rPr lang="en-GB" sz="2800" dirty="0" smtClean="0"/>
              <a:t> </a:t>
            </a:r>
            <a:r>
              <a:rPr lang="en-GB" sz="2800" dirty="0" err="1" smtClean="0"/>
              <a:t>multumi</a:t>
            </a:r>
            <a:r>
              <a:rPr lang="en-GB" sz="2800" dirty="0" err="1"/>
              <a:t>m</a:t>
            </a:r>
            <a:r>
              <a:rPr lang="en-GB" sz="2800" dirty="0" smtClean="0"/>
              <a:t> </a:t>
            </a:r>
            <a:r>
              <a:rPr lang="en-GB" sz="2800" dirty="0" err="1" smtClean="0"/>
              <a:t>pentru</a:t>
            </a:r>
            <a:r>
              <a:rPr lang="en-GB" sz="2800" dirty="0" smtClean="0"/>
              <a:t> </a:t>
            </a:r>
            <a:r>
              <a:rPr lang="en-GB" sz="2800" dirty="0" err="1" smtClean="0"/>
              <a:t>atentie</a:t>
            </a:r>
            <a:r>
              <a:rPr lang="en-GB" sz="2800" dirty="0"/>
              <a:t>!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Institutul National de </a:t>
            </a:r>
            <a:r>
              <a:rPr lang="en-GB" dirty="0" err="1"/>
              <a:t>Cercetare-Dezvoltare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Ecologie</a:t>
            </a:r>
            <a:r>
              <a:rPr lang="en-GB" dirty="0"/>
              <a:t> </a:t>
            </a:r>
            <a:r>
              <a:rPr lang="en-GB" dirty="0" err="1"/>
              <a:t>Industriala</a:t>
            </a:r>
            <a:r>
              <a:rPr lang="en-GB" dirty="0"/>
              <a:t> ECOIND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7689" y="5441244"/>
            <a:ext cx="7766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/>
              <a:t>Persoana</a:t>
            </a:r>
            <a:r>
              <a:rPr lang="en-GB" sz="1600" dirty="0" smtClean="0"/>
              <a:t> de contact: Elena </a:t>
            </a:r>
            <a:r>
              <a:rPr lang="en-GB" sz="1600" dirty="0" err="1" smtClean="0"/>
              <a:t>Bucur</a:t>
            </a:r>
            <a:r>
              <a:rPr lang="en-GB" sz="1600" dirty="0" smtClean="0"/>
              <a:t>, Andrei </a:t>
            </a:r>
            <a:r>
              <a:rPr lang="en-GB" sz="1600" dirty="0" err="1" smtClean="0"/>
              <a:t>Vasile</a:t>
            </a:r>
            <a:r>
              <a:rPr lang="en-GB" sz="1600" dirty="0" smtClean="0"/>
              <a:t>, poluare.aer@incdecoind.ro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4221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mirosul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803293"/>
            <a:ext cx="8915400" cy="422680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o-RO" b="1" i="1" dirty="0" err="1" smtClean="0"/>
              <a:t>Mirosu</a:t>
            </a:r>
            <a:r>
              <a:rPr lang="en-GB" b="1" i="1" dirty="0" smtClean="0"/>
              <a:t>l</a:t>
            </a:r>
            <a:r>
              <a:rPr lang="en-GB" dirty="0" smtClean="0"/>
              <a:t> - </a:t>
            </a:r>
            <a:r>
              <a:rPr lang="ro-RO" dirty="0" err="1" smtClean="0"/>
              <a:t>senzati</a:t>
            </a:r>
            <a:r>
              <a:rPr lang="en-GB" dirty="0" smtClean="0"/>
              <a:t>a</a:t>
            </a:r>
            <a:r>
              <a:rPr lang="ro-RO" dirty="0" smtClean="0"/>
              <a:t> </a:t>
            </a:r>
            <a:r>
              <a:rPr lang="ro-RO" dirty="0"/>
              <a:t>care </a:t>
            </a:r>
            <a:r>
              <a:rPr lang="ro-RO" dirty="0" smtClean="0"/>
              <a:t>apar</a:t>
            </a:r>
            <a:r>
              <a:rPr lang="en-GB" dirty="0" smtClean="0"/>
              <a:t>e</a:t>
            </a:r>
            <a:r>
              <a:rPr lang="ro-RO" dirty="0" smtClean="0"/>
              <a:t> </a:t>
            </a:r>
            <a:r>
              <a:rPr lang="ro-RO" dirty="0"/>
              <a:t>atunci când substantele volatile interactioneaza cu sistemul </a:t>
            </a:r>
            <a:r>
              <a:rPr lang="ro-RO" dirty="0" smtClean="0"/>
              <a:t>olfactiv, </a:t>
            </a:r>
            <a:r>
              <a:rPr lang="ro-RO" dirty="0"/>
              <a:t>provocând transmiterea de impulsuri catre creier. </a:t>
            </a:r>
            <a:r>
              <a:rPr lang="en-GB" dirty="0" smtClean="0"/>
              <a:t>La</a:t>
            </a:r>
            <a:r>
              <a:rPr lang="ro-RO" dirty="0" smtClean="0"/>
              <a:t> </a:t>
            </a:r>
            <a:r>
              <a:rPr lang="ro-RO" dirty="0"/>
              <a:t>stabilirea semnalului transmis </a:t>
            </a:r>
            <a:r>
              <a:rPr lang="ro-RO" dirty="0" smtClean="0"/>
              <a:t>creierului</a:t>
            </a:r>
            <a:r>
              <a:rPr lang="en-GB" dirty="0" smtClean="0"/>
              <a:t> </a:t>
            </a:r>
            <a:r>
              <a:rPr lang="en-GB" dirty="0" err="1" smtClean="0"/>
              <a:t>concura</a:t>
            </a:r>
            <a:r>
              <a:rPr lang="en-GB" dirty="0" smtClean="0"/>
              <a:t> </a:t>
            </a:r>
            <a:r>
              <a:rPr lang="en-GB" dirty="0" err="1" smtClean="0"/>
              <a:t>atat</a:t>
            </a:r>
            <a:r>
              <a:rPr lang="en-GB" dirty="0" smtClean="0"/>
              <a:t> </a:t>
            </a:r>
            <a:r>
              <a:rPr lang="en-GB" dirty="0" err="1" smtClean="0"/>
              <a:t>particularitatile</a:t>
            </a:r>
            <a:r>
              <a:rPr lang="en-GB" dirty="0" smtClean="0"/>
              <a:t> </a:t>
            </a:r>
            <a:r>
              <a:rPr lang="en-GB" dirty="0" err="1" smtClean="0"/>
              <a:t>cantitative</a:t>
            </a:r>
            <a:r>
              <a:rPr lang="en-GB" dirty="0" smtClean="0"/>
              <a:t> ale </a:t>
            </a:r>
            <a:r>
              <a:rPr lang="en-GB" dirty="0" err="1" smtClean="0"/>
              <a:t>mirosului</a:t>
            </a:r>
            <a:r>
              <a:rPr lang="en-GB" dirty="0" smtClean="0"/>
              <a:t> cat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cele</a:t>
            </a:r>
            <a:r>
              <a:rPr lang="en-GB" dirty="0" smtClean="0"/>
              <a:t> </a:t>
            </a:r>
            <a:r>
              <a:rPr lang="en-GB" dirty="0" err="1" smtClean="0"/>
              <a:t>calitative</a:t>
            </a:r>
            <a:r>
              <a:rPr lang="en-GB" dirty="0" smtClean="0"/>
              <a:t>.</a:t>
            </a:r>
          </a:p>
          <a:p>
            <a:pPr algn="just"/>
            <a:r>
              <a:rPr lang="en-GB" b="1" i="1" dirty="0" err="1" smtClean="0"/>
              <a:t>pragul</a:t>
            </a:r>
            <a:r>
              <a:rPr lang="en-GB" b="1" i="1" dirty="0" smtClean="0"/>
              <a:t> </a:t>
            </a:r>
            <a:r>
              <a:rPr lang="en-GB" b="1" i="1" dirty="0"/>
              <a:t>de </a:t>
            </a:r>
            <a:r>
              <a:rPr lang="en-GB" b="1" i="1" dirty="0" err="1" smtClean="0"/>
              <a:t>miros</a:t>
            </a:r>
            <a:r>
              <a:rPr lang="en-GB" b="1" i="1" dirty="0" smtClean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concentratia</a:t>
            </a:r>
            <a:r>
              <a:rPr lang="en-GB" dirty="0" smtClean="0"/>
              <a:t> minima </a:t>
            </a:r>
            <a:r>
              <a:rPr lang="en-GB" dirty="0" err="1" smtClean="0"/>
              <a:t>pe</a:t>
            </a:r>
            <a:r>
              <a:rPr lang="en-GB" dirty="0" smtClean="0"/>
              <a:t> care </a:t>
            </a:r>
            <a:r>
              <a:rPr lang="en-GB" dirty="0" err="1"/>
              <a:t>creierul</a:t>
            </a:r>
            <a:r>
              <a:rPr lang="en-GB" dirty="0"/>
              <a:t> </a:t>
            </a:r>
            <a:r>
              <a:rPr lang="en-GB" dirty="0" smtClean="0"/>
              <a:t>o </a:t>
            </a:r>
            <a:r>
              <a:rPr lang="en-GB" dirty="0" err="1" smtClean="0"/>
              <a:t>poate</a:t>
            </a:r>
            <a:r>
              <a:rPr lang="en-GB" dirty="0" smtClean="0"/>
              <a:t> </a:t>
            </a:r>
            <a:r>
              <a:rPr lang="en-GB" dirty="0" err="1" smtClean="0"/>
              <a:t>identifica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un </a:t>
            </a:r>
            <a:r>
              <a:rPr lang="en-GB" dirty="0" err="1" smtClean="0"/>
              <a:t>miros</a:t>
            </a:r>
            <a:r>
              <a:rPr lang="en-GB" dirty="0" smtClean="0"/>
              <a:t> </a:t>
            </a:r>
            <a:r>
              <a:rPr lang="en-GB" dirty="0"/>
              <a:t>specific. </a:t>
            </a:r>
            <a:endParaRPr lang="en-GB" dirty="0" smtClean="0"/>
          </a:p>
          <a:p>
            <a:pPr marL="400050" lvl="0" indent="57150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GB" dirty="0" smtClean="0"/>
              <a:t>	NH</a:t>
            </a:r>
            <a:r>
              <a:rPr lang="en-GB" baseline="-25000" dirty="0" smtClean="0"/>
              <a:t>3</a:t>
            </a:r>
            <a:r>
              <a:rPr lang="en-GB" dirty="0" smtClean="0"/>
              <a:t>: 0,028 mg/m</a:t>
            </a:r>
            <a:r>
              <a:rPr lang="en-GB" baseline="30000" dirty="0" smtClean="0"/>
              <a:t>3</a:t>
            </a:r>
            <a:r>
              <a:rPr lang="en-GB" dirty="0" smtClean="0"/>
              <a:t> (CMA</a:t>
            </a:r>
            <a:r>
              <a:rPr lang="en-GB" baseline="-25000" dirty="0" smtClean="0"/>
              <a:t>30 min</a:t>
            </a:r>
            <a:r>
              <a:rPr lang="en-GB" dirty="0" smtClean="0"/>
              <a:t>: 0,3 mg/m</a:t>
            </a:r>
            <a:r>
              <a:rPr lang="en-GB" baseline="30000" dirty="0" smtClean="0"/>
              <a:t>3</a:t>
            </a:r>
            <a:r>
              <a:rPr lang="en-GB" dirty="0" smtClean="0"/>
              <a:t>) – de 10 </a:t>
            </a:r>
            <a:r>
              <a:rPr lang="en-GB" dirty="0" err="1" smtClean="0"/>
              <a:t>ori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dirty="0" smtClean="0"/>
              <a:t> </a:t>
            </a:r>
            <a:r>
              <a:rPr lang="en-GB" dirty="0" err="1" smtClean="0"/>
              <a:t>mic</a:t>
            </a:r>
            <a:r>
              <a:rPr lang="en-GB" dirty="0" smtClean="0"/>
              <a:t> CMA</a:t>
            </a:r>
            <a:endParaRPr lang="en-US" dirty="0" smtClean="0"/>
          </a:p>
          <a:p>
            <a:pPr marL="800100" indent="-400050">
              <a:buFont typeface="Wingdings" pitchFamily="2" charset="2"/>
              <a:buChar char="§"/>
              <a:tabLst>
                <a:tab pos="800100" algn="l"/>
              </a:tabLst>
            </a:pP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S: 0,00071 mg/m</a:t>
            </a:r>
            <a:r>
              <a:rPr lang="en-GB" baseline="30000" dirty="0" smtClean="0"/>
              <a:t>3</a:t>
            </a:r>
            <a:r>
              <a:rPr lang="en-GB" dirty="0" smtClean="0"/>
              <a:t> (CMA</a:t>
            </a:r>
            <a:r>
              <a:rPr lang="en-GB" baseline="-25000" dirty="0" smtClean="0"/>
              <a:t>30 min</a:t>
            </a:r>
            <a:r>
              <a:rPr lang="en-GB" dirty="0" smtClean="0"/>
              <a:t>: 0,035 mg/m</a:t>
            </a:r>
            <a:r>
              <a:rPr lang="en-GB" baseline="30000" dirty="0" smtClean="0"/>
              <a:t>3</a:t>
            </a:r>
            <a:r>
              <a:rPr lang="en-GB" dirty="0" smtClean="0"/>
              <a:t>) – de 50 </a:t>
            </a:r>
            <a:r>
              <a:rPr lang="en-GB" dirty="0" err="1" smtClean="0"/>
              <a:t>ori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dirty="0" smtClean="0"/>
              <a:t> </a:t>
            </a:r>
            <a:r>
              <a:rPr lang="en-GB" dirty="0" err="1" smtClean="0"/>
              <a:t>mic</a:t>
            </a:r>
            <a:r>
              <a:rPr lang="en-GB" dirty="0" smtClean="0"/>
              <a:t> CMA</a:t>
            </a:r>
            <a:endParaRPr lang="en-US" dirty="0" smtClean="0"/>
          </a:p>
          <a:p>
            <a:pPr marL="400050" indent="-400050" algn="just">
              <a:tabLst>
                <a:tab pos="452438" algn="l"/>
              </a:tabLst>
            </a:pPr>
            <a:r>
              <a:rPr lang="en-GB" b="1" i="1" dirty="0" err="1" smtClean="0"/>
              <a:t>Concentratia</a:t>
            </a:r>
            <a:r>
              <a:rPr lang="en-GB" b="1" i="1" dirty="0" smtClean="0"/>
              <a:t> maxima </a:t>
            </a:r>
            <a:r>
              <a:rPr lang="en-GB" b="1" i="1" dirty="0" err="1" smtClean="0"/>
              <a:t>admisa</a:t>
            </a:r>
            <a:r>
              <a:rPr lang="en-GB" b="1" i="1" dirty="0" smtClean="0"/>
              <a:t> </a:t>
            </a:r>
            <a:r>
              <a:rPr lang="en-GB" dirty="0" smtClean="0"/>
              <a:t>(CMA) – </a:t>
            </a:r>
            <a:r>
              <a:rPr lang="en-GB" dirty="0" err="1" smtClean="0"/>
              <a:t>concentratia</a:t>
            </a:r>
            <a:r>
              <a:rPr lang="en-GB" dirty="0" smtClean="0"/>
              <a:t> de </a:t>
            </a:r>
            <a:r>
              <a:rPr lang="en-GB" dirty="0" err="1" smtClean="0"/>
              <a:t>poluant</a:t>
            </a:r>
            <a:r>
              <a:rPr lang="en-GB" dirty="0" smtClean="0"/>
              <a:t> in </a:t>
            </a:r>
            <a:r>
              <a:rPr lang="en-GB" dirty="0" err="1" smtClean="0"/>
              <a:t>aer</a:t>
            </a:r>
            <a:r>
              <a:rPr lang="en-GB" dirty="0" smtClean="0"/>
              <a:t> care </a:t>
            </a:r>
            <a:r>
              <a:rPr lang="en-GB" dirty="0" err="1" smtClean="0"/>
              <a:t>asigura</a:t>
            </a:r>
            <a:r>
              <a:rPr lang="en-GB" dirty="0" smtClean="0"/>
              <a:t> </a:t>
            </a:r>
            <a:r>
              <a:rPr lang="en-GB" dirty="0" err="1" smtClean="0"/>
              <a:t>populatia</a:t>
            </a:r>
            <a:r>
              <a:rPr lang="en-GB" dirty="0" smtClean="0"/>
              <a:t> </a:t>
            </a:r>
            <a:r>
              <a:rPr lang="en-GB" dirty="0" err="1" smtClean="0"/>
              <a:t>neprotejata</a:t>
            </a:r>
            <a:r>
              <a:rPr lang="en-GB" dirty="0" smtClean="0"/>
              <a:t> </a:t>
            </a:r>
            <a:r>
              <a:rPr lang="en-GB" dirty="0" err="1" smtClean="0"/>
              <a:t>impotriva</a:t>
            </a:r>
            <a:r>
              <a:rPr lang="en-GB" dirty="0" smtClean="0"/>
              <a:t> </a:t>
            </a:r>
            <a:r>
              <a:rPr lang="en-GB" dirty="0" err="1" smtClean="0"/>
              <a:t>efectelor</a:t>
            </a:r>
            <a:r>
              <a:rPr lang="en-GB" dirty="0" smtClean="0"/>
              <a:t> </a:t>
            </a:r>
            <a:r>
              <a:rPr lang="en-GB" dirty="0" err="1" smtClean="0"/>
              <a:t>nocive</a:t>
            </a:r>
            <a:r>
              <a:rPr lang="en-GB" dirty="0" smtClean="0"/>
              <a:t> </a:t>
            </a:r>
            <a:r>
              <a:rPr lang="en-GB" dirty="0" err="1" smtClean="0"/>
              <a:t>specifice</a:t>
            </a:r>
            <a:r>
              <a:rPr lang="en-GB" dirty="0" smtClean="0"/>
              <a:t> </a:t>
            </a:r>
          </a:p>
          <a:p>
            <a:pPr marL="400050" indent="-400050" algn="just">
              <a:spcBef>
                <a:spcPts val="0"/>
              </a:spcBef>
              <a:buNone/>
              <a:tabLst>
                <a:tab pos="452438" algn="l"/>
              </a:tabLst>
            </a:pPr>
            <a:r>
              <a:rPr lang="en-GB" dirty="0" smtClean="0"/>
              <a:t>       (STAS 12574-87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zonele</a:t>
            </a:r>
            <a:r>
              <a:rPr lang="en-GB" dirty="0" smtClean="0"/>
              <a:t> </a:t>
            </a:r>
            <a:r>
              <a:rPr lang="en-GB" dirty="0" err="1" smtClean="0"/>
              <a:t>protejate</a:t>
            </a:r>
            <a:r>
              <a:rPr lang="en-GB" dirty="0" smtClean="0"/>
              <a:t>)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0067" y="6048104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298588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9469"/>
          </a:xfrm>
        </p:spPr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unde</a:t>
            </a:r>
            <a:r>
              <a:rPr lang="en-GB" dirty="0" smtClean="0"/>
              <a:t> </a:t>
            </a:r>
            <a:r>
              <a:rPr lang="en-GB" dirty="0" err="1" smtClean="0"/>
              <a:t>provine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43995"/>
            <a:ext cx="8915400" cy="4395243"/>
          </a:xfrm>
        </p:spPr>
        <p:txBody>
          <a:bodyPr>
            <a:normAutofit fontScale="85000" lnSpcReduction="20000"/>
          </a:bodyPr>
          <a:lstStyle/>
          <a:p>
            <a:pPr marL="0" indent="0" algn="just"/>
            <a:r>
              <a:rPr lang="en-GB" dirty="0" smtClean="0"/>
              <a:t>    </a:t>
            </a:r>
            <a:r>
              <a:rPr lang="en-GB" sz="2100" b="1" i="1" dirty="0" err="1" smtClean="0"/>
              <a:t>Compusi</a:t>
            </a:r>
            <a:r>
              <a:rPr lang="en-GB" sz="2100" b="1" i="1" dirty="0" smtClean="0"/>
              <a:t> </a:t>
            </a:r>
            <a:r>
              <a:rPr lang="en-GB" sz="2100" b="1" i="1" dirty="0" err="1" smtClean="0"/>
              <a:t>chimici</a:t>
            </a:r>
            <a:r>
              <a:rPr lang="en-GB" sz="2100" b="1" i="1" dirty="0" smtClean="0"/>
              <a:t> cu </a:t>
            </a:r>
            <a:r>
              <a:rPr lang="en-GB" sz="2100" b="1" i="1" dirty="0" err="1" smtClean="0"/>
              <a:t>miros</a:t>
            </a:r>
            <a:r>
              <a:rPr lang="en-GB" sz="2100" b="1" i="1" dirty="0" smtClean="0"/>
              <a:t> specific</a:t>
            </a:r>
            <a:r>
              <a:rPr lang="en-GB" sz="2100" dirty="0" smtClean="0"/>
              <a:t>:</a:t>
            </a:r>
          </a:p>
          <a:p>
            <a:pPr marL="971550" indent="-514350" algn="just">
              <a:buFont typeface="Wingdings" pitchFamily="2" charset="2"/>
              <a:buChar char="§"/>
            </a:pPr>
            <a:r>
              <a:rPr lang="en-GB" b="1" i="1" dirty="0" err="1" smtClean="0"/>
              <a:t>compusi</a:t>
            </a:r>
            <a:r>
              <a:rPr lang="en-GB" b="1" i="1" dirty="0" smtClean="0"/>
              <a:t> </a:t>
            </a:r>
            <a:r>
              <a:rPr lang="en-GB" b="1" i="1" dirty="0" err="1" smtClean="0"/>
              <a:t>organici</a:t>
            </a:r>
            <a:r>
              <a:rPr lang="en-GB" b="1" i="1" dirty="0" smtClean="0"/>
              <a:t> </a:t>
            </a:r>
            <a:r>
              <a:rPr lang="en-GB" b="1" dirty="0" smtClean="0"/>
              <a:t>:</a:t>
            </a:r>
            <a:r>
              <a:rPr lang="en-GB" dirty="0" smtClean="0"/>
              <a:t> amine, </a:t>
            </a:r>
            <a:r>
              <a:rPr lang="en-GB" dirty="0" err="1" smtClean="0"/>
              <a:t>aldehide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cetone</a:t>
            </a:r>
            <a:r>
              <a:rPr lang="en-GB" dirty="0" smtClean="0"/>
              <a:t>, </a:t>
            </a:r>
            <a:r>
              <a:rPr lang="en-GB" dirty="0" err="1" smtClean="0"/>
              <a:t>alcooli</a:t>
            </a:r>
            <a:r>
              <a:rPr lang="en-GB" dirty="0" smtClean="0"/>
              <a:t>, </a:t>
            </a:r>
            <a:r>
              <a:rPr lang="en-GB" dirty="0" err="1" smtClean="0"/>
              <a:t>acizi</a:t>
            </a:r>
            <a:r>
              <a:rPr lang="en-GB" dirty="0" smtClean="0"/>
              <a:t> </a:t>
            </a:r>
            <a:r>
              <a:rPr lang="en-GB" dirty="0" err="1" smtClean="0"/>
              <a:t>organici</a:t>
            </a:r>
            <a:r>
              <a:rPr lang="en-GB" dirty="0" smtClean="0"/>
              <a:t>, </a:t>
            </a:r>
            <a:r>
              <a:rPr lang="en-GB" dirty="0" err="1" smtClean="0"/>
              <a:t>mercaptani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alti</a:t>
            </a:r>
            <a:r>
              <a:rPr lang="en-GB" dirty="0" smtClean="0"/>
              <a:t> </a:t>
            </a:r>
            <a:r>
              <a:rPr lang="en-GB" dirty="0" err="1" smtClean="0"/>
              <a:t>compusi</a:t>
            </a:r>
            <a:r>
              <a:rPr lang="en-GB" dirty="0" smtClean="0"/>
              <a:t> cu S;</a:t>
            </a:r>
            <a:endParaRPr lang="en-GB" b="1" dirty="0" smtClean="0"/>
          </a:p>
          <a:p>
            <a:pPr marL="514350" indent="-57150" algn="just">
              <a:buFont typeface="Wingdings" pitchFamily="2" charset="2"/>
              <a:buChar char="§"/>
            </a:pPr>
            <a:r>
              <a:rPr lang="en-GB" b="1" dirty="0" smtClean="0"/>
              <a:t>	 </a:t>
            </a:r>
            <a:r>
              <a:rPr lang="en-GB" b="1" i="1" dirty="0" err="1" smtClean="0"/>
              <a:t>compusi</a:t>
            </a:r>
            <a:r>
              <a:rPr lang="en-GB" b="1" i="1" dirty="0" smtClean="0"/>
              <a:t> </a:t>
            </a:r>
            <a:r>
              <a:rPr lang="en-GB" b="1" i="1" dirty="0" err="1" smtClean="0"/>
              <a:t>anorganici</a:t>
            </a:r>
            <a:r>
              <a:rPr lang="en-GB" b="1" i="1" dirty="0" smtClean="0"/>
              <a:t> </a:t>
            </a:r>
            <a:r>
              <a:rPr lang="en-GB" dirty="0" smtClean="0"/>
              <a:t>(H</a:t>
            </a:r>
            <a:r>
              <a:rPr lang="en-GB" baseline="-25000" dirty="0" smtClean="0"/>
              <a:t>2</a:t>
            </a:r>
            <a:r>
              <a:rPr lang="en-GB" dirty="0" smtClean="0"/>
              <a:t>S, NH</a:t>
            </a:r>
            <a:r>
              <a:rPr lang="en-GB" baseline="-25000" dirty="0" smtClean="0"/>
              <a:t>3</a:t>
            </a:r>
            <a:r>
              <a:rPr lang="en-GB" dirty="0" smtClean="0"/>
              <a:t>, Cl</a:t>
            </a:r>
            <a:r>
              <a:rPr lang="en-GB" baseline="-25000" dirty="0" smtClean="0"/>
              <a:t>2</a:t>
            </a:r>
            <a:r>
              <a:rPr lang="en-GB" dirty="0" smtClean="0"/>
              <a:t>, SO</a:t>
            </a:r>
            <a:r>
              <a:rPr lang="en-GB" baseline="-25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GB" dirty="0" smtClean="0"/>
              <a:t>etc.) </a:t>
            </a:r>
          </a:p>
          <a:p>
            <a:pPr marL="0" indent="0" algn="just" defTabSz="720725">
              <a:buNone/>
            </a:pPr>
            <a:endParaRPr lang="en-GB" sz="700" dirty="0" smtClean="0"/>
          </a:p>
          <a:p>
            <a:pPr marL="0" indent="0" algn="just" defTabSz="720725"/>
            <a:r>
              <a:rPr lang="en-GB" dirty="0" smtClean="0"/>
              <a:t>     </a:t>
            </a:r>
            <a:r>
              <a:rPr lang="en-GB" sz="2100" b="1" i="1" dirty="0" err="1" smtClean="0"/>
              <a:t>Surse</a:t>
            </a:r>
            <a:r>
              <a:rPr lang="en-GB" sz="2100" b="1" i="1" dirty="0" smtClean="0"/>
              <a:t> de </a:t>
            </a:r>
            <a:r>
              <a:rPr lang="en-GB" sz="2100" b="1" i="1" dirty="0" err="1" smtClean="0"/>
              <a:t>miros</a:t>
            </a:r>
            <a:r>
              <a:rPr lang="en-GB" sz="2100" b="1" i="1" dirty="0" smtClean="0"/>
              <a:t>:</a:t>
            </a:r>
          </a:p>
          <a:p>
            <a:pPr marL="457200" indent="0" algn="just" defTabSz="720725">
              <a:buFont typeface="Wingdings" pitchFamily="2" charset="2"/>
              <a:buChar char="§"/>
            </a:pPr>
            <a:r>
              <a:rPr lang="en-GB" dirty="0" smtClean="0"/>
              <a:t>	      </a:t>
            </a:r>
            <a:r>
              <a:rPr lang="en-GB" b="1" i="1" dirty="0" err="1" smtClean="0"/>
              <a:t>emisii</a:t>
            </a:r>
            <a:r>
              <a:rPr lang="en-GB" b="1" i="1" dirty="0" smtClean="0"/>
              <a:t> </a:t>
            </a:r>
            <a:r>
              <a:rPr lang="en-GB" b="1" i="1" dirty="0" err="1" smtClean="0"/>
              <a:t>dirijate</a:t>
            </a:r>
            <a:r>
              <a:rPr lang="en-GB" b="1" i="1" dirty="0" smtClean="0"/>
              <a:t> </a:t>
            </a:r>
            <a:r>
              <a:rPr lang="en-GB" dirty="0" smtClean="0"/>
              <a:t>: </a:t>
            </a:r>
            <a:r>
              <a:rPr lang="en-GB" dirty="0" err="1" smtClean="0"/>
              <a:t>cosuri</a:t>
            </a:r>
            <a:r>
              <a:rPr lang="en-GB" dirty="0" smtClean="0"/>
              <a:t> de dispersie, </a:t>
            </a:r>
            <a:r>
              <a:rPr lang="en-GB" dirty="0" err="1" smtClean="0"/>
              <a:t>sisteme</a:t>
            </a:r>
            <a:r>
              <a:rPr lang="en-GB" dirty="0" smtClean="0"/>
              <a:t> de </a:t>
            </a:r>
            <a:r>
              <a:rPr lang="en-GB" dirty="0" err="1" smtClean="0"/>
              <a:t>ventilatie</a:t>
            </a:r>
            <a:r>
              <a:rPr lang="en-GB" dirty="0" smtClean="0"/>
              <a:t> etc.</a:t>
            </a:r>
          </a:p>
          <a:p>
            <a:pPr marL="457200" indent="0" algn="just">
              <a:buFont typeface="Wingdings" pitchFamily="2" charset="2"/>
              <a:buChar char="§"/>
            </a:pPr>
            <a:r>
              <a:rPr lang="en-GB" dirty="0" smtClean="0"/>
              <a:t>          </a:t>
            </a:r>
            <a:r>
              <a:rPr lang="en-GB" b="1" i="1" dirty="0" err="1" smtClean="0"/>
              <a:t>emisii</a:t>
            </a:r>
            <a:r>
              <a:rPr lang="en-GB" b="1" i="1" dirty="0" smtClean="0"/>
              <a:t> </a:t>
            </a:r>
            <a:r>
              <a:rPr lang="en-GB" b="1" i="1" dirty="0" err="1" smtClean="0"/>
              <a:t>difuze</a:t>
            </a:r>
            <a:r>
              <a:rPr lang="en-GB" b="1" i="1" dirty="0" smtClean="0"/>
              <a:t> </a:t>
            </a:r>
            <a:r>
              <a:rPr lang="en-GB" dirty="0" smtClean="0"/>
              <a:t>: </a:t>
            </a:r>
            <a:r>
              <a:rPr lang="en-GB" dirty="0" err="1" smtClean="0"/>
              <a:t>depozite</a:t>
            </a:r>
            <a:r>
              <a:rPr lang="en-GB" dirty="0" smtClean="0"/>
              <a:t> de </a:t>
            </a:r>
            <a:r>
              <a:rPr lang="en-GB" dirty="0" err="1" smtClean="0"/>
              <a:t>deseuri</a:t>
            </a:r>
            <a:r>
              <a:rPr lang="en-GB" dirty="0" smtClean="0"/>
              <a:t>, </a:t>
            </a:r>
            <a:r>
              <a:rPr lang="en-GB" dirty="0" err="1" smtClean="0"/>
              <a:t>adaposturi</a:t>
            </a:r>
            <a:r>
              <a:rPr lang="en-GB" dirty="0" smtClean="0"/>
              <a:t> </a:t>
            </a:r>
            <a:r>
              <a:rPr lang="en-GB" dirty="0" err="1" smtClean="0"/>
              <a:t>pentru</a:t>
            </a:r>
            <a:r>
              <a:rPr lang="en-GB" dirty="0" smtClean="0"/>
              <a:t> </a:t>
            </a:r>
            <a:r>
              <a:rPr lang="en-GB" dirty="0" err="1" smtClean="0"/>
              <a:t>animale</a:t>
            </a:r>
            <a:r>
              <a:rPr lang="en-GB" dirty="0" smtClean="0"/>
              <a:t>, </a:t>
            </a:r>
            <a:r>
              <a:rPr lang="en-GB" dirty="0" err="1" smtClean="0"/>
              <a:t>statii</a:t>
            </a:r>
            <a:r>
              <a:rPr lang="en-GB" dirty="0" smtClean="0"/>
              <a:t> de epurare, </a:t>
            </a:r>
            <a:r>
              <a:rPr lang="en-GB" dirty="0" err="1" smtClean="0"/>
              <a:t>mlastini</a:t>
            </a:r>
            <a:r>
              <a:rPr lang="en-GB" dirty="0" smtClean="0"/>
              <a:t> etc.</a:t>
            </a:r>
          </a:p>
          <a:p>
            <a:pPr marL="0" indent="0" algn="just">
              <a:buNone/>
            </a:pPr>
            <a:r>
              <a:rPr lang="en-GB" dirty="0"/>
              <a:t>	</a:t>
            </a:r>
            <a:endParaRPr lang="en-GB" dirty="0" smtClean="0"/>
          </a:p>
          <a:p>
            <a:pPr marL="0" indent="0" algn="just"/>
            <a:r>
              <a:rPr lang="en-GB" dirty="0" smtClean="0"/>
              <a:t>      </a:t>
            </a:r>
            <a:r>
              <a:rPr lang="en-GB" sz="2100" b="1" i="1" dirty="0" err="1" smtClean="0"/>
              <a:t>Activitati</a:t>
            </a:r>
            <a:r>
              <a:rPr lang="en-GB" sz="2100" b="1" i="1" dirty="0" smtClean="0"/>
              <a:t>  </a:t>
            </a:r>
            <a:r>
              <a:rPr lang="en-GB" sz="2100" b="1" i="1" dirty="0" err="1" smtClean="0"/>
              <a:t>generatoare</a:t>
            </a:r>
            <a:r>
              <a:rPr lang="en-GB" sz="2100" b="1" i="1" dirty="0" smtClean="0"/>
              <a:t> de </a:t>
            </a:r>
            <a:r>
              <a:rPr lang="en-GB" sz="2100" b="1" i="1" dirty="0" err="1" smtClean="0"/>
              <a:t>miros</a:t>
            </a:r>
            <a:r>
              <a:rPr lang="en-GB" sz="2100" b="1" i="1" dirty="0" smtClean="0"/>
              <a:t>:</a:t>
            </a:r>
          </a:p>
          <a:p>
            <a:pPr marL="628650" indent="-171450" algn="just">
              <a:buFont typeface="Wingdings" pitchFamily="2" charset="2"/>
              <a:buChar char="§"/>
            </a:pPr>
            <a:r>
              <a:rPr lang="en-GB" b="1" i="1" dirty="0" smtClean="0"/>
              <a:t>         </a:t>
            </a:r>
            <a:r>
              <a:rPr lang="en-GB" b="1" i="1" dirty="0" err="1" smtClean="0"/>
              <a:t>emisii</a:t>
            </a:r>
            <a:r>
              <a:rPr lang="en-GB" b="1" i="1" dirty="0" smtClean="0"/>
              <a:t> din </a:t>
            </a:r>
            <a:r>
              <a:rPr lang="en-GB" b="1" i="1" dirty="0" err="1" smtClean="0"/>
              <a:t>industrie</a:t>
            </a:r>
            <a:r>
              <a:rPr lang="en-GB" dirty="0" smtClean="0"/>
              <a:t>: </a:t>
            </a:r>
            <a:r>
              <a:rPr lang="en-GB" dirty="0" err="1" smtClean="0"/>
              <a:t>fabricarea</a:t>
            </a:r>
            <a:r>
              <a:rPr lang="en-GB" dirty="0" smtClean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 smtClean="0"/>
              <a:t>procesarea</a:t>
            </a:r>
            <a:r>
              <a:rPr lang="en-GB" dirty="0"/>
              <a:t> </a:t>
            </a:r>
            <a:r>
              <a:rPr lang="en-GB" dirty="0" err="1" smtClean="0"/>
              <a:t>aromelor</a:t>
            </a:r>
            <a:r>
              <a:rPr lang="en-GB" dirty="0"/>
              <a:t>, </a:t>
            </a:r>
            <a:r>
              <a:rPr lang="en-GB" dirty="0" err="1"/>
              <a:t>vopselurilor</a:t>
            </a:r>
            <a:r>
              <a:rPr lang="en-GB" dirty="0"/>
              <a:t>, </a:t>
            </a:r>
            <a:r>
              <a:rPr lang="en-GB" dirty="0" err="1"/>
              <a:t>hartiei</a:t>
            </a:r>
            <a:r>
              <a:rPr lang="en-GB" dirty="0"/>
              <a:t>, </a:t>
            </a:r>
            <a:r>
              <a:rPr lang="en-GB" dirty="0" err="1"/>
              <a:t>cauciucului</a:t>
            </a:r>
            <a:r>
              <a:rPr lang="en-GB" dirty="0"/>
              <a:t>, </a:t>
            </a:r>
            <a:r>
              <a:rPr lang="en-GB" dirty="0" err="1"/>
              <a:t>produselor</a:t>
            </a:r>
            <a:r>
              <a:rPr lang="en-GB" dirty="0"/>
              <a:t> </a:t>
            </a:r>
            <a:r>
              <a:rPr lang="en-GB" dirty="0" err="1"/>
              <a:t>farmaceutice</a:t>
            </a:r>
            <a:r>
              <a:rPr lang="en-GB" dirty="0"/>
              <a:t>; </a:t>
            </a:r>
            <a:r>
              <a:rPr lang="en-GB" dirty="0" err="1" smtClean="0"/>
              <a:t>rafinarea</a:t>
            </a:r>
            <a:r>
              <a:rPr lang="en-GB" dirty="0" smtClean="0"/>
              <a:t>, </a:t>
            </a:r>
            <a:r>
              <a:rPr lang="en-GB" dirty="0" err="1" smtClean="0"/>
              <a:t>produselor</a:t>
            </a:r>
            <a:r>
              <a:rPr lang="en-GB" dirty="0" smtClean="0"/>
              <a:t> </a:t>
            </a:r>
            <a:r>
              <a:rPr lang="en-GB" dirty="0" err="1"/>
              <a:t>petroliere</a:t>
            </a:r>
            <a:r>
              <a:rPr lang="en-GB" dirty="0"/>
              <a:t> </a:t>
            </a:r>
            <a:r>
              <a:rPr lang="en-GB" dirty="0" smtClean="0"/>
              <a:t>etc.</a:t>
            </a:r>
          </a:p>
          <a:p>
            <a:pPr marL="457200" indent="0" algn="just">
              <a:buFont typeface="Wingdings" pitchFamily="2" charset="2"/>
              <a:buChar char="§"/>
            </a:pPr>
            <a:r>
              <a:rPr lang="en-GB" dirty="0" smtClean="0"/>
              <a:t>	    </a:t>
            </a:r>
            <a:r>
              <a:rPr lang="en-GB" b="1" i="1" dirty="0" err="1" smtClean="0"/>
              <a:t>emisii</a:t>
            </a:r>
            <a:r>
              <a:rPr lang="en-GB" b="1" i="1" dirty="0" smtClean="0"/>
              <a:t> din </a:t>
            </a:r>
            <a:r>
              <a:rPr lang="en-GB" b="1" i="1" dirty="0" err="1" smtClean="0"/>
              <a:t>alte</a:t>
            </a:r>
            <a:r>
              <a:rPr lang="en-GB" b="1" i="1" dirty="0" smtClean="0"/>
              <a:t> </a:t>
            </a:r>
            <a:r>
              <a:rPr lang="en-GB" b="1" i="1" dirty="0" err="1" smtClean="0"/>
              <a:t>activitati</a:t>
            </a:r>
            <a:r>
              <a:rPr lang="en-GB" dirty="0" smtClean="0"/>
              <a:t>: </a:t>
            </a:r>
            <a:r>
              <a:rPr lang="en-GB" dirty="0" err="1" smtClean="0"/>
              <a:t>ferme</a:t>
            </a:r>
            <a:r>
              <a:rPr lang="en-GB" dirty="0" smtClean="0"/>
              <a:t> de </a:t>
            </a:r>
            <a:r>
              <a:rPr lang="en-GB" dirty="0" err="1" smtClean="0"/>
              <a:t>crestere</a:t>
            </a:r>
            <a:r>
              <a:rPr lang="en-GB" dirty="0" smtClean="0"/>
              <a:t> </a:t>
            </a:r>
            <a:r>
              <a:rPr lang="en-GB" dirty="0" err="1" smtClean="0"/>
              <a:t>intensiva</a:t>
            </a:r>
            <a:r>
              <a:rPr lang="en-GB" dirty="0" smtClean="0"/>
              <a:t> a </a:t>
            </a:r>
            <a:r>
              <a:rPr lang="en-GB" dirty="0" err="1" smtClean="0"/>
              <a:t>animalelor</a:t>
            </a:r>
            <a:r>
              <a:rPr lang="en-GB" dirty="0" smtClean="0"/>
              <a:t>, </a:t>
            </a:r>
            <a:r>
              <a:rPr lang="en-GB" dirty="0" err="1" smtClean="0"/>
              <a:t>abatoare</a:t>
            </a:r>
            <a:r>
              <a:rPr lang="en-GB" dirty="0" smtClean="0"/>
              <a:t>, </a:t>
            </a:r>
            <a:r>
              <a:rPr lang="en-GB" dirty="0" err="1" smtClean="0"/>
              <a:t>depozite</a:t>
            </a:r>
            <a:r>
              <a:rPr lang="en-GB" dirty="0" smtClean="0"/>
              <a:t> de </a:t>
            </a:r>
            <a:r>
              <a:rPr lang="en-GB" dirty="0" err="1" smtClean="0"/>
              <a:t>deseuri</a:t>
            </a:r>
            <a:r>
              <a:rPr lang="en-GB" dirty="0" smtClean="0"/>
              <a:t>, </a:t>
            </a:r>
            <a:r>
              <a:rPr lang="en-GB" dirty="0" err="1" smtClean="0"/>
              <a:t>industria</a:t>
            </a:r>
            <a:r>
              <a:rPr lang="en-GB" dirty="0" smtClean="0"/>
              <a:t> </a:t>
            </a:r>
            <a:r>
              <a:rPr lang="en-GB" dirty="0" err="1" smtClean="0"/>
              <a:t>textila</a:t>
            </a:r>
            <a:r>
              <a:rPr lang="en-GB" dirty="0" smtClean="0"/>
              <a:t>, </a:t>
            </a:r>
            <a:r>
              <a:rPr lang="en-GB" dirty="0" err="1" smtClean="0"/>
              <a:t>statii</a:t>
            </a:r>
            <a:r>
              <a:rPr lang="en-GB" dirty="0" smtClean="0"/>
              <a:t> de epurare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biogaz</a:t>
            </a:r>
            <a:r>
              <a:rPr lang="en-GB" dirty="0" smtClean="0"/>
              <a:t>, </a:t>
            </a:r>
            <a:r>
              <a:rPr lang="en-GB" dirty="0" err="1" smtClean="0"/>
              <a:t>obtinerea</a:t>
            </a:r>
            <a:r>
              <a:rPr lang="en-GB" dirty="0" smtClean="0"/>
              <a:t> </a:t>
            </a:r>
            <a:r>
              <a:rPr lang="en-GB" dirty="0" err="1" smtClean="0"/>
              <a:t>ingrasamintelor</a:t>
            </a:r>
            <a:r>
              <a:rPr lang="en-GB" dirty="0" smtClean="0"/>
              <a:t> </a:t>
            </a:r>
            <a:r>
              <a:rPr lang="en-GB" dirty="0" err="1" smtClean="0"/>
              <a:t>prin</a:t>
            </a:r>
            <a:r>
              <a:rPr lang="en-GB" dirty="0" smtClean="0"/>
              <a:t> </a:t>
            </a:r>
            <a:r>
              <a:rPr lang="en-GB" dirty="0" err="1" smtClean="0"/>
              <a:t>compostare</a:t>
            </a:r>
            <a:r>
              <a:rPr lang="en-GB" dirty="0" smtClean="0"/>
              <a:t> </a:t>
            </a:r>
            <a:r>
              <a:rPr lang="en-GB" dirty="0" err="1" smtClean="0"/>
              <a:t>precum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imprastierea</a:t>
            </a:r>
            <a:r>
              <a:rPr lang="en-GB" dirty="0" smtClean="0"/>
              <a:t> </a:t>
            </a:r>
            <a:r>
              <a:rPr lang="en-GB" dirty="0" err="1" smtClean="0"/>
              <a:t>acestora</a:t>
            </a:r>
            <a:r>
              <a:rPr lang="en-GB" dirty="0" smtClean="0"/>
              <a:t> </a:t>
            </a:r>
            <a:r>
              <a:rPr lang="en-GB" dirty="0" err="1" smtClean="0"/>
              <a:t>pe</a:t>
            </a:r>
            <a:r>
              <a:rPr lang="en-GB" dirty="0" smtClean="0"/>
              <a:t> </a:t>
            </a:r>
            <a:r>
              <a:rPr lang="en-GB" dirty="0" err="1" smtClean="0"/>
              <a:t>terenurile</a:t>
            </a:r>
            <a:r>
              <a:rPr lang="en-GB" dirty="0" smtClean="0"/>
              <a:t> </a:t>
            </a:r>
            <a:r>
              <a:rPr lang="en-GB" dirty="0" err="1" smtClean="0"/>
              <a:t>agricole</a:t>
            </a:r>
            <a:r>
              <a:rPr lang="en-GB" dirty="0" smtClean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768" y="6137091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151855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7595"/>
          </a:xfrm>
        </p:spPr>
        <p:txBody>
          <a:bodyPr/>
          <a:lstStyle/>
          <a:p>
            <a:r>
              <a:rPr lang="en-GB" dirty="0" smtClean="0"/>
              <a:t>Cum </a:t>
            </a:r>
            <a:r>
              <a:rPr lang="en-GB" dirty="0" err="1" smtClean="0"/>
              <a:t>evaluam</a:t>
            </a:r>
            <a:r>
              <a:rPr lang="en-GB" dirty="0" smtClean="0"/>
              <a:t> </a:t>
            </a:r>
            <a:r>
              <a:rPr lang="en-GB" dirty="0" err="1" smtClean="0"/>
              <a:t>nivelul</a:t>
            </a:r>
            <a:r>
              <a:rPr lang="en-GB" dirty="0" smtClean="0"/>
              <a:t> de </a:t>
            </a:r>
            <a:r>
              <a:rPr lang="en-GB" dirty="0" err="1" smtClean="0"/>
              <a:t>miros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080" y="1388845"/>
            <a:ext cx="2991547" cy="221953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25981" y="1530531"/>
            <a:ext cx="6131052" cy="2398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</a:pPr>
            <a:r>
              <a:rPr lang="en-GB" dirty="0" smtClean="0"/>
              <a:t>   </a:t>
            </a:r>
            <a:r>
              <a:rPr lang="en-GB" b="1" i="1" dirty="0" err="1" smtClean="0"/>
              <a:t>Metoda</a:t>
            </a:r>
            <a:r>
              <a:rPr lang="en-GB" b="1" i="1" dirty="0" smtClean="0"/>
              <a:t> de </a:t>
            </a:r>
            <a:r>
              <a:rPr lang="en-GB" b="1" i="1" dirty="0" err="1" smtClean="0"/>
              <a:t>determinare</a:t>
            </a:r>
            <a:r>
              <a:rPr lang="en-GB" b="1" i="1" dirty="0" smtClean="0"/>
              <a:t> a </a:t>
            </a:r>
            <a:r>
              <a:rPr lang="en-GB" b="1" i="1" dirty="0" err="1" smtClean="0"/>
              <a:t>concentratiei</a:t>
            </a:r>
            <a:r>
              <a:rPr lang="en-GB" b="1" i="1" dirty="0" smtClean="0"/>
              <a:t> de </a:t>
            </a:r>
            <a:r>
              <a:rPr lang="en-GB" b="1" i="1" dirty="0" err="1" smtClean="0"/>
              <a:t>miros</a:t>
            </a:r>
            <a:r>
              <a:rPr lang="en-GB" b="1" i="1" dirty="0" smtClean="0"/>
              <a:t> </a:t>
            </a:r>
            <a:r>
              <a:rPr lang="en-GB" b="1" i="1" dirty="0" err="1" smtClean="0"/>
              <a:t>prin</a:t>
            </a:r>
            <a:r>
              <a:rPr lang="en-GB" b="1" i="1" dirty="0" smtClean="0"/>
              <a:t> </a:t>
            </a:r>
            <a:r>
              <a:rPr lang="en-GB" b="1" i="1" dirty="0" err="1" smtClean="0"/>
              <a:t>olfactometrie</a:t>
            </a:r>
            <a:r>
              <a:rPr lang="en-GB" b="1" i="1" dirty="0" smtClean="0"/>
              <a:t> </a:t>
            </a:r>
            <a:r>
              <a:rPr lang="en-GB" b="1" i="1" dirty="0" err="1" smtClean="0"/>
              <a:t>dinamica</a:t>
            </a:r>
            <a:r>
              <a:rPr lang="en-GB" b="1" i="1" dirty="0" smtClean="0"/>
              <a:t> </a:t>
            </a:r>
            <a:r>
              <a:rPr lang="en-GB" dirty="0" smtClean="0"/>
              <a:t>- SR EN 13725:2008 - utilizeaza </a:t>
            </a:r>
            <a:r>
              <a:rPr lang="en-GB" dirty="0" err="1" smtClean="0"/>
              <a:t>membrii</a:t>
            </a:r>
            <a:r>
              <a:rPr lang="en-GB" dirty="0" smtClean="0"/>
              <a:t> din panel ca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senzori</a:t>
            </a:r>
            <a:r>
              <a:rPr lang="en-GB" dirty="0" smtClean="0"/>
              <a:t>. 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768" y="6108509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2240280" y="2628900"/>
            <a:ext cx="600075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Font typeface="Wingdings" pitchFamily="2" charset="2"/>
              <a:buChar char="§"/>
            </a:pPr>
            <a:r>
              <a:rPr lang="en-GB" sz="1500" b="1" i="1" dirty="0" err="1" smtClean="0"/>
              <a:t>membrii</a:t>
            </a:r>
            <a:r>
              <a:rPr lang="en-GB" sz="1500" b="1" i="1" dirty="0" smtClean="0"/>
              <a:t> din panel (</a:t>
            </a:r>
            <a:r>
              <a:rPr lang="en-GB" sz="1500" b="1" i="1" dirty="0" err="1" smtClean="0"/>
              <a:t>evaluatori</a:t>
            </a:r>
            <a:r>
              <a:rPr lang="en-GB" sz="1500" b="1" i="1" dirty="0" smtClean="0"/>
              <a:t>) </a:t>
            </a:r>
            <a:r>
              <a:rPr lang="en-GB" sz="1500" dirty="0" smtClean="0"/>
              <a:t>- </a:t>
            </a:r>
            <a:r>
              <a:rPr lang="en-GB" sz="1500" dirty="0" err="1" smtClean="0"/>
              <a:t>persoane</a:t>
            </a:r>
            <a:r>
              <a:rPr lang="en-GB" sz="1500" dirty="0" smtClean="0"/>
              <a:t> care </a:t>
            </a:r>
            <a:r>
              <a:rPr lang="en-GB" sz="1500" dirty="0" err="1" smtClean="0"/>
              <a:t>trec</a:t>
            </a:r>
            <a:r>
              <a:rPr lang="en-GB" sz="1500" dirty="0" smtClean="0"/>
              <a:t> </a:t>
            </a:r>
            <a:r>
              <a:rPr lang="en-GB" sz="1500" dirty="0" err="1" smtClean="0"/>
              <a:t>printr</a:t>
            </a:r>
            <a:r>
              <a:rPr lang="en-GB" sz="1500" dirty="0" smtClean="0"/>
              <a:t>-un program strict de </a:t>
            </a:r>
            <a:r>
              <a:rPr lang="en-GB" sz="1500" dirty="0" err="1" smtClean="0"/>
              <a:t>selectie</a:t>
            </a:r>
            <a:r>
              <a:rPr lang="en-GB" sz="1500" dirty="0" smtClean="0"/>
              <a:t>/</a:t>
            </a:r>
            <a:r>
              <a:rPr lang="en-GB" sz="1500" dirty="0" err="1" smtClean="0"/>
              <a:t>instruire</a:t>
            </a:r>
            <a:r>
              <a:rPr lang="en-GB" sz="1500" dirty="0" smtClean="0"/>
              <a:t> </a:t>
            </a:r>
            <a:r>
              <a:rPr lang="en-GB" sz="1500" dirty="0" err="1" smtClean="0"/>
              <a:t>si</a:t>
            </a:r>
            <a:r>
              <a:rPr lang="en-GB" sz="1500" dirty="0" smtClean="0"/>
              <a:t> au o </a:t>
            </a:r>
            <a:r>
              <a:rPr lang="en-GB" sz="1500" dirty="0" err="1" smtClean="0"/>
              <a:t>sensibilitate</a:t>
            </a:r>
            <a:r>
              <a:rPr lang="en-GB" sz="1500" dirty="0" smtClean="0"/>
              <a:t> </a:t>
            </a:r>
            <a:r>
              <a:rPr lang="en-GB" sz="1500" dirty="0" err="1" smtClean="0"/>
              <a:t>si</a:t>
            </a:r>
            <a:r>
              <a:rPr lang="en-GB" sz="1500" dirty="0" smtClean="0"/>
              <a:t> </a:t>
            </a:r>
            <a:r>
              <a:rPr lang="en-GB" sz="1500" dirty="0" err="1" smtClean="0"/>
              <a:t>fidelitate</a:t>
            </a:r>
            <a:r>
              <a:rPr lang="en-GB" sz="1500" dirty="0" smtClean="0"/>
              <a:t> </a:t>
            </a:r>
            <a:r>
              <a:rPr lang="en-GB" sz="1500" dirty="0" err="1" smtClean="0"/>
              <a:t>compatibile</a:t>
            </a:r>
            <a:r>
              <a:rPr lang="en-GB" sz="1500" dirty="0" smtClean="0"/>
              <a:t> cu </a:t>
            </a:r>
            <a:r>
              <a:rPr lang="en-GB" sz="1500" dirty="0" err="1" smtClean="0"/>
              <a:t>cerintele</a:t>
            </a:r>
            <a:r>
              <a:rPr lang="en-GB" sz="1500" dirty="0" smtClean="0"/>
              <a:t> </a:t>
            </a:r>
            <a:r>
              <a:rPr lang="en-GB" sz="1500" dirty="0" err="1" smtClean="0"/>
              <a:t>standardului</a:t>
            </a:r>
            <a:r>
              <a:rPr lang="en-GB" sz="1500" dirty="0" smtClean="0"/>
              <a:t>, </a:t>
            </a:r>
            <a:r>
              <a:rPr lang="en-GB" sz="1500" dirty="0" err="1" smtClean="0"/>
              <a:t>utilizand</a:t>
            </a:r>
            <a:r>
              <a:rPr lang="en-GB" sz="1500" dirty="0" smtClean="0"/>
              <a:t> </a:t>
            </a:r>
            <a:r>
              <a:rPr lang="en-GB" sz="1500" dirty="0" err="1" smtClean="0"/>
              <a:t>vapori</a:t>
            </a:r>
            <a:r>
              <a:rPr lang="en-GB" sz="1500" dirty="0" smtClean="0"/>
              <a:t> de n-butanol ca </a:t>
            </a:r>
            <a:r>
              <a:rPr lang="en-GB" sz="1500" dirty="0" err="1" smtClean="0"/>
              <a:t>si</a:t>
            </a:r>
            <a:r>
              <a:rPr lang="en-GB" sz="1500" dirty="0" smtClean="0"/>
              <a:t> </a:t>
            </a:r>
            <a:r>
              <a:rPr lang="en-GB" sz="1500" dirty="0" err="1" smtClean="0"/>
              <a:t>gaz</a:t>
            </a:r>
            <a:r>
              <a:rPr lang="en-GB" sz="1500" dirty="0" smtClean="0"/>
              <a:t> de </a:t>
            </a:r>
            <a:r>
              <a:rPr lang="en-GB" sz="1500" dirty="0" err="1" smtClean="0"/>
              <a:t>referinta</a:t>
            </a:r>
            <a:r>
              <a:rPr lang="en-GB" sz="1500" dirty="0" smtClean="0"/>
              <a:t>. </a:t>
            </a:r>
          </a:p>
          <a:p>
            <a:pPr indent="457200" algn="just">
              <a:buFont typeface="Wingdings" pitchFamily="2" charset="2"/>
              <a:buChar char="§"/>
            </a:pPr>
            <a:r>
              <a:rPr lang="en-GB" sz="1500" b="1" i="1" dirty="0" err="1" smtClean="0"/>
              <a:t>Echipamente</a:t>
            </a:r>
            <a:r>
              <a:rPr lang="en-GB" sz="1500" dirty="0" smtClean="0"/>
              <a:t>: a) </a:t>
            </a:r>
            <a:r>
              <a:rPr lang="en-GB" sz="1500" dirty="0" err="1" smtClean="0"/>
              <a:t>olfactometre</a:t>
            </a:r>
            <a:r>
              <a:rPr lang="en-GB" sz="1500" dirty="0" smtClean="0"/>
              <a:t> - </a:t>
            </a:r>
            <a:r>
              <a:rPr lang="en-GB" sz="1500" dirty="0" err="1" smtClean="0"/>
              <a:t>sisteme</a:t>
            </a:r>
            <a:r>
              <a:rPr lang="en-GB" sz="1500" dirty="0" smtClean="0"/>
              <a:t> </a:t>
            </a:r>
            <a:r>
              <a:rPr lang="en-GB" sz="1500" dirty="0" err="1" smtClean="0"/>
              <a:t>avansate</a:t>
            </a:r>
            <a:r>
              <a:rPr lang="en-GB" sz="1500" dirty="0" smtClean="0"/>
              <a:t> de </a:t>
            </a:r>
            <a:r>
              <a:rPr lang="en-GB" sz="1500" dirty="0" err="1" smtClean="0"/>
              <a:t>dilutie</a:t>
            </a:r>
            <a:r>
              <a:rPr lang="en-GB" sz="1500" dirty="0" smtClean="0"/>
              <a:t>, </a:t>
            </a:r>
            <a:r>
              <a:rPr lang="en-GB" sz="1500" dirty="0" err="1" smtClean="0"/>
              <a:t>comandate</a:t>
            </a:r>
            <a:r>
              <a:rPr lang="en-GB" sz="1500" dirty="0" smtClean="0"/>
              <a:t> de un soft </a:t>
            </a:r>
            <a:r>
              <a:rPr lang="en-GB" sz="1500" dirty="0" err="1" smtClean="0"/>
              <a:t>dedicat</a:t>
            </a:r>
            <a:r>
              <a:rPr lang="en-GB" sz="1500" dirty="0" smtClean="0"/>
              <a:t>, care </a:t>
            </a:r>
            <a:r>
              <a:rPr lang="en-GB" sz="1500" dirty="0" err="1" smtClean="0"/>
              <a:t>dilueaza</a:t>
            </a:r>
            <a:r>
              <a:rPr lang="en-GB" sz="1500" dirty="0" smtClean="0"/>
              <a:t> </a:t>
            </a:r>
            <a:r>
              <a:rPr lang="en-GB" sz="1500" dirty="0" err="1" smtClean="0"/>
              <a:t>probele</a:t>
            </a:r>
            <a:r>
              <a:rPr lang="en-GB" sz="1500" dirty="0" smtClean="0"/>
              <a:t> </a:t>
            </a:r>
            <a:r>
              <a:rPr lang="en-GB" sz="1500" dirty="0" err="1" smtClean="0"/>
              <a:t>si</a:t>
            </a:r>
            <a:r>
              <a:rPr lang="en-GB" sz="1500" dirty="0" smtClean="0"/>
              <a:t> le transmit </a:t>
            </a:r>
            <a:r>
              <a:rPr lang="en-GB" sz="1500" dirty="0" err="1" smtClean="0"/>
              <a:t>catre</a:t>
            </a:r>
            <a:r>
              <a:rPr lang="en-GB" sz="1500" dirty="0" smtClean="0"/>
              <a:t> </a:t>
            </a:r>
            <a:r>
              <a:rPr lang="en-GB" sz="1500" dirty="0" err="1" smtClean="0"/>
              <a:t>membrii</a:t>
            </a:r>
            <a:r>
              <a:rPr lang="en-GB" sz="1500" dirty="0" smtClean="0"/>
              <a:t> de panel;  b)  </a:t>
            </a:r>
            <a:r>
              <a:rPr lang="en-GB" sz="1500" dirty="0" err="1" smtClean="0"/>
              <a:t>sisteme</a:t>
            </a:r>
            <a:r>
              <a:rPr lang="en-GB" sz="1500" dirty="0" smtClean="0"/>
              <a:t> de </a:t>
            </a:r>
            <a:r>
              <a:rPr lang="en-GB" sz="1500" dirty="0" err="1" smtClean="0"/>
              <a:t>prelevare</a:t>
            </a:r>
            <a:endParaRPr lang="en-GB" sz="1500" dirty="0" smtClean="0"/>
          </a:p>
          <a:p>
            <a:pPr indent="457200" algn="just">
              <a:buFont typeface="Wingdings" pitchFamily="2" charset="2"/>
              <a:buChar char="§"/>
            </a:pPr>
            <a:r>
              <a:rPr lang="en-GB" sz="1500" b="1" i="1" dirty="0" err="1" smtClean="0"/>
              <a:t>Unitate</a:t>
            </a:r>
            <a:r>
              <a:rPr lang="en-GB" sz="1500" b="1" i="1" dirty="0" smtClean="0"/>
              <a:t> </a:t>
            </a:r>
            <a:r>
              <a:rPr lang="en-GB" sz="1500" b="1" i="1" dirty="0" err="1" smtClean="0"/>
              <a:t>europeana</a:t>
            </a:r>
            <a:r>
              <a:rPr lang="en-GB" sz="1500" b="1" i="1" dirty="0" smtClean="0"/>
              <a:t> de </a:t>
            </a:r>
            <a:r>
              <a:rPr lang="en-GB" sz="1500" b="1" i="1" dirty="0" err="1" smtClean="0"/>
              <a:t>miros</a:t>
            </a:r>
            <a:r>
              <a:rPr lang="en-GB" sz="1500" b="1" i="1" dirty="0" smtClean="0"/>
              <a:t>: </a:t>
            </a:r>
            <a:r>
              <a:rPr lang="en-US" sz="1600" b="1" i="1" dirty="0" err="1" smtClean="0"/>
              <a:t>ou</a:t>
            </a:r>
            <a:r>
              <a:rPr lang="en-US" sz="1600" b="1" i="1" baseline="-25000" dirty="0" err="1" smtClean="0"/>
              <a:t>E</a:t>
            </a:r>
            <a:r>
              <a:rPr lang="en-US" sz="1600" b="1" i="1" dirty="0" smtClean="0"/>
              <a:t>/m</a:t>
            </a:r>
            <a:r>
              <a:rPr lang="en-US" sz="1600" b="1" i="1" baseline="30000" dirty="0" smtClean="0"/>
              <a:t>3 </a:t>
            </a:r>
            <a:r>
              <a:rPr lang="en-GB" sz="1500" dirty="0" smtClean="0"/>
              <a:t>- </a:t>
            </a:r>
            <a:r>
              <a:rPr lang="fr-FR" sz="1500" dirty="0" err="1" smtClean="0"/>
              <a:t>cantitatea</a:t>
            </a:r>
            <a:r>
              <a:rPr lang="fr-FR" sz="1500" dirty="0" smtClean="0"/>
              <a:t> de </a:t>
            </a:r>
            <a:r>
              <a:rPr lang="fr-FR" sz="1500" dirty="0" err="1" smtClean="0"/>
              <a:t>substante</a:t>
            </a:r>
            <a:r>
              <a:rPr lang="fr-FR" sz="1500" dirty="0" smtClean="0"/>
              <a:t> </a:t>
            </a:r>
            <a:r>
              <a:rPr lang="fr-FR" sz="1500" dirty="0" err="1" smtClean="0"/>
              <a:t>mirositoare</a:t>
            </a:r>
            <a:r>
              <a:rPr lang="fr-FR" sz="1500" dirty="0" smtClean="0"/>
              <a:t> </a:t>
            </a:r>
            <a:r>
              <a:rPr lang="fr-FR" sz="1500" dirty="0" err="1" smtClean="0"/>
              <a:t>prezente</a:t>
            </a:r>
            <a:r>
              <a:rPr lang="fr-FR" sz="1500" dirty="0" smtClean="0"/>
              <a:t> in </a:t>
            </a:r>
            <a:r>
              <a:rPr lang="fr-FR" sz="1500" dirty="0" err="1" smtClean="0"/>
              <a:t>unitatea</a:t>
            </a:r>
            <a:r>
              <a:rPr lang="fr-FR" sz="1500" dirty="0" smtClean="0"/>
              <a:t> de </a:t>
            </a:r>
            <a:r>
              <a:rPr lang="fr-FR" sz="1500" dirty="0" err="1" smtClean="0"/>
              <a:t>volum</a:t>
            </a:r>
            <a:r>
              <a:rPr lang="fr-FR" sz="1500" dirty="0" smtClean="0"/>
              <a:t> (1m</a:t>
            </a:r>
            <a:r>
              <a:rPr lang="fr-FR" sz="1500" baseline="30000" dirty="0" smtClean="0"/>
              <a:t>3</a:t>
            </a:r>
            <a:r>
              <a:rPr lang="fr-FR" sz="1500" dirty="0" smtClean="0"/>
              <a:t>) de gaz odorant in </a:t>
            </a:r>
            <a:r>
              <a:rPr lang="fr-FR" sz="1500" dirty="0" err="1" smtClean="0"/>
              <a:t>conditii</a:t>
            </a:r>
            <a:r>
              <a:rPr lang="fr-FR" sz="1500" dirty="0" smtClean="0"/>
              <a:t> standard (</a:t>
            </a:r>
            <a:r>
              <a:rPr lang="ro-RO" sz="1500" dirty="0" smtClean="0"/>
              <a:t>20</a:t>
            </a:r>
            <a:r>
              <a:rPr lang="ro-RO" sz="1500" baseline="30000" dirty="0" smtClean="0"/>
              <a:t>0</a:t>
            </a:r>
            <a:r>
              <a:rPr lang="ro-RO" sz="1500" dirty="0" smtClean="0"/>
              <a:t>C si 101</a:t>
            </a:r>
            <a:r>
              <a:rPr lang="en-US" sz="1500" dirty="0" smtClean="0"/>
              <a:t>,</a:t>
            </a:r>
            <a:r>
              <a:rPr lang="ro-RO" sz="1500" dirty="0" smtClean="0"/>
              <a:t>3kPa)</a:t>
            </a:r>
            <a:r>
              <a:rPr lang="fr-FR" sz="1500" dirty="0" smtClean="0"/>
              <a:t> la </a:t>
            </a:r>
            <a:r>
              <a:rPr lang="fr-FR" sz="1500" dirty="0" err="1" smtClean="0"/>
              <a:t>pragul</a:t>
            </a:r>
            <a:r>
              <a:rPr lang="fr-FR" sz="1500" dirty="0" smtClean="0"/>
              <a:t> de </a:t>
            </a:r>
            <a:r>
              <a:rPr lang="fr-FR" sz="1500" dirty="0" err="1" smtClean="0"/>
              <a:t>perceptie</a:t>
            </a:r>
            <a:r>
              <a:rPr lang="fr-FR" sz="1500" dirty="0" smtClean="0"/>
              <a:t> al </a:t>
            </a:r>
            <a:r>
              <a:rPr lang="fr-FR" sz="1500" dirty="0" err="1" smtClean="0"/>
              <a:t>grupului</a:t>
            </a:r>
            <a:r>
              <a:rPr lang="fr-FR" sz="1500" dirty="0" smtClean="0"/>
              <a:t> de </a:t>
            </a:r>
            <a:r>
              <a:rPr lang="fr-FR" sz="1500" dirty="0" err="1" smtClean="0"/>
              <a:t>evaluatori</a:t>
            </a:r>
            <a:r>
              <a:rPr lang="fr-FR" sz="1500" dirty="0" smtClean="0"/>
              <a:t>;</a:t>
            </a:r>
            <a:endParaRPr lang="en-US" sz="1500" dirty="0" smtClean="0"/>
          </a:p>
          <a:p>
            <a:pPr indent="457200" algn="just">
              <a:buFont typeface="Wingdings" pitchFamily="2" charset="2"/>
              <a:buChar char="§"/>
            </a:pPr>
            <a:endParaRPr lang="en-GB" sz="15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88871" y="5406390"/>
            <a:ext cx="5852160" cy="971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</a:pPr>
            <a:r>
              <a:rPr lang="en-GB" dirty="0" smtClean="0"/>
              <a:t>   </a:t>
            </a:r>
            <a:r>
              <a:rPr lang="en-GB" b="1" i="1" dirty="0" err="1" smtClean="0"/>
              <a:t>Modelarea</a:t>
            </a:r>
            <a:r>
              <a:rPr lang="en-GB" b="1" i="1" dirty="0" smtClean="0"/>
              <a:t> </a:t>
            </a:r>
            <a:r>
              <a:rPr lang="en-GB" b="1" i="1" dirty="0" err="1" smtClean="0"/>
              <a:t>matematica</a:t>
            </a:r>
            <a:r>
              <a:rPr lang="en-GB" b="1" i="1" dirty="0" smtClean="0"/>
              <a:t> a </a:t>
            </a:r>
            <a:r>
              <a:rPr lang="en-GB" b="1" i="1" dirty="0" err="1" smtClean="0"/>
              <a:t>dispersiei</a:t>
            </a:r>
            <a:r>
              <a:rPr lang="en-GB" b="1" i="1" dirty="0" smtClean="0"/>
              <a:t> </a:t>
            </a:r>
            <a:r>
              <a:rPr lang="en-GB" b="1" i="1" dirty="0" err="1" smtClean="0"/>
              <a:t>mirosului</a:t>
            </a:r>
            <a:r>
              <a:rPr lang="en-GB" b="1" i="1" dirty="0" smtClean="0"/>
              <a:t> in </a:t>
            </a:r>
            <a:r>
              <a:rPr lang="en-GB" b="1" i="1" dirty="0" err="1" smtClean="0"/>
              <a:t>aer</a:t>
            </a:r>
            <a:r>
              <a:rPr lang="en-GB" b="1" i="1" dirty="0" smtClean="0"/>
              <a:t>.</a:t>
            </a:r>
            <a:endParaRPr lang="en-GB" dirty="0" smtClean="0"/>
          </a:p>
        </p:txBody>
      </p:sp>
      <p:pic>
        <p:nvPicPr>
          <p:cNvPr id="11" name="Picture 10" descr="D:\Baza\10 Diverse\Poze\2016\Vali prelevare\DSC_32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5370" y="3690905"/>
            <a:ext cx="2944432" cy="2332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4785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601532"/>
            <a:ext cx="9296399" cy="671290"/>
          </a:xfrm>
        </p:spPr>
        <p:txBody>
          <a:bodyPr>
            <a:normAutofit/>
          </a:bodyPr>
          <a:lstStyle/>
          <a:p>
            <a:r>
              <a:rPr lang="en-GB" dirty="0" smtClean="0"/>
              <a:t>Impactul </a:t>
            </a:r>
            <a:r>
              <a:rPr lang="en-GB" dirty="0" err="1" smtClean="0"/>
              <a:t>mirosului</a:t>
            </a:r>
            <a:r>
              <a:rPr lang="en-GB" dirty="0" smtClean="0"/>
              <a:t> </a:t>
            </a:r>
            <a:r>
              <a:rPr lang="ro-RO" dirty="0" smtClean="0"/>
              <a:t>–</a:t>
            </a:r>
            <a:r>
              <a:rPr lang="en-GB" dirty="0" smtClean="0"/>
              <a:t> </a:t>
            </a:r>
            <a:r>
              <a:rPr lang="ro-RO" dirty="0" smtClean="0"/>
              <a:t>factorii FIDOL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200" y="1715910"/>
            <a:ext cx="8940800" cy="4195311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ro-RO" sz="1900" b="1" dirty="0" smtClean="0"/>
              <a:t>FIDOL</a:t>
            </a:r>
            <a:r>
              <a:rPr lang="ro-RO" dirty="0"/>
              <a:t>: frecventa, intensitate, durata, caracter ofensiv, locatie. </a:t>
            </a:r>
            <a:endParaRPr lang="en-GB" dirty="0"/>
          </a:p>
          <a:p>
            <a:r>
              <a:rPr lang="en-GB" sz="1900" b="1" i="1" dirty="0" err="1" smtClean="0"/>
              <a:t>Frecventa</a:t>
            </a:r>
            <a:endParaRPr lang="en-GB" sz="1900" b="1" i="1" dirty="0"/>
          </a:p>
          <a:p>
            <a:pPr marL="722313" indent="-360363">
              <a:buFont typeface="Wingdings" panose="05000000000000000000" pitchFamily="2" charset="2"/>
              <a:buChar char="§"/>
            </a:pPr>
            <a:r>
              <a:rPr lang="ro-RO" dirty="0"/>
              <a:t>cu cat un miros este prezent mai des in viata unei persoane, cu atat devine mai </a:t>
            </a:r>
            <a:r>
              <a:rPr lang="ro-RO" dirty="0" smtClean="0"/>
              <a:t>deranjant</a:t>
            </a:r>
            <a:endParaRPr lang="en-GB" dirty="0"/>
          </a:p>
          <a:p>
            <a:pPr marL="361950" indent="-361950"/>
            <a:r>
              <a:rPr lang="en-GB" sz="1900" b="1" i="1" dirty="0" err="1" smtClean="0"/>
              <a:t>Intensitatea</a:t>
            </a:r>
            <a:endParaRPr lang="en-GB" sz="1900" b="1" i="1" dirty="0"/>
          </a:p>
          <a:p>
            <a:pPr marL="722313" indent="-360363" algn="just">
              <a:buFont typeface="Wingdings" panose="05000000000000000000" pitchFamily="2" charset="2"/>
              <a:buChar char="§"/>
            </a:pPr>
            <a:r>
              <a:rPr lang="en-GB" dirty="0" err="1" smtClean="0"/>
              <a:t>Intensitatea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in </a:t>
            </a:r>
            <a:r>
              <a:rPr lang="en-GB" dirty="0" err="1" smtClean="0"/>
              <a:t>directa</a:t>
            </a:r>
            <a:r>
              <a:rPr lang="en-GB" dirty="0" smtClean="0"/>
              <a:t> </a:t>
            </a:r>
            <a:r>
              <a:rPr lang="en-GB" dirty="0" err="1" smtClean="0"/>
              <a:t>corelare</a:t>
            </a:r>
            <a:r>
              <a:rPr lang="en-GB" dirty="0" smtClean="0"/>
              <a:t> cu </a:t>
            </a:r>
            <a:r>
              <a:rPr lang="en-GB" dirty="0" err="1"/>
              <a:t>caracterul</a:t>
            </a:r>
            <a:r>
              <a:rPr lang="en-GB" dirty="0"/>
              <a:t> </a:t>
            </a:r>
            <a:r>
              <a:rPr lang="en-GB" dirty="0" err="1" smtClean="0"/>
              <a:t>ofensiv</a:t>
            </a:r>
            <a:r>
              <a:rPr lang="en-GB" dirty="0" smtClean="0"/>
              <a:t>, </a:t>
            </a:r>
            <a:r>
              <a:rPr lang="en-GB" dirty="0" err="1" smtClean="0"/>
              <a:t>concentratia</a:t>
            </a:r>
            <a:r>
              <a:rPr lang="en-GB" dirty="0" smtClean="0"/>
              <a:t> </a:t>
            </a:r>
            <a:r>
              <a:rPr lang="en-GB" dirty="0" err="1" smtClean="0"/>
              <a:t>avand</a:t>
            </a:r>
            <a:r>
              <a:rPr lang="en-GB" dirty="0" smtClean="0"/>
              <a:t> un </a:t>
            </a:r>
            <a:r>
              <a:rPr lang="en-GB" dirty="0" err="1" smtClean="0"/>
              <a:t>rol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dirty="0" smtClean="0"/>
              <a:t> </a:t>
            </a:r>
            <a:r>
              <a:rPr lang="en-GB" dirty="0" err="1" smtClean="0"/>
              <a:t>putin</a:t>
            </a:r>
            <a:r>
              <a:rPr lang="en-GB" dirty="0" smtClean="0"/>
              <a:t> important;</a:t>
            </a:r>
          </a:p>
          <a:p>
            <a:r>
              <a:rPr lang="en-GB" b="1" i="1" dirty="0" err="1"/>
              <a:t>Caracterul</a:t>
            </a:r>
            <a:r>
              <a:rPr lang="en-GB" b="1" i="1" dirty="0"/>
              <a:t> </a:t>
            </a:r>
            <a:r>
              <a:rPr lang="en-GB" b="1" i="1" dirty="0" err="1"/>
              <a:t>ofensiv</a:t>
            </a:r>
            <a:endParaRPr lang="en-GB" b="1" i="1" dirty="0"/>
          </a:p>
          <a:p>
            <a:pPr marL="722313" indent="-360363" algn="just">
              <a:buFont typeface="Wingdings" panose="05000000000000000000" pitchFamily="2" charset="2"/>
              <a:buChar char="§"/>
            </a:pPr>
            <a:r>
              <a:rPr lang="en-GB" dirty="0" err="1"/>
              <a:t>incadrarea</a:t>
            </a:r>
            <a:r>
              <a:rPr lang="en-GB" dirty="0"/>
              <a:t> </a:t>
            </a:r>
            <a:r>
              <a:rPr lang="en-GB" dirty="0" err="1"/>
              <a:t>subiectiva</a:t>
            </a:r>
            <a:r>
              <a:rPr lang="en-GB" dirty="0"/>
              <a:t> a </a:t>
            </a:r>
            <a:r>
              <a:rPr lang="en-GB" dirty="0" err="1"/>
              <a:t>unui</a:t>
            </a:r>
            <a:r>
              <a:rPr lang="en-GB" dirty="0"/>
              <a:t> </a:t>
            </a:r>
            <a:r>
              <a:rPr lang="en-GB" dirty="0" err="1"/>
              <a:t>miros</a:t>
            </a:r>
            <a:r>
              <a:rPr lang="en-GB" dirty="0"/>
              <a:t> ca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b="1" i="1" dirty="0" err="1"/>
              <a:t>placut</a:t>
            </a:r>
            <a:r>
              <a:rPr lang="en-GB" b="1" i="1" dirty="0"/>
              <a:t> </a:t>
            </a:r>
            <a:r>
              <a:rPr lang="en-GB" b="1" i="1" dirty="0" err="1"/>
              <a:t>sau</a:t>
            </a:r>
            <a:r>
              <a:rPr lang="en-GB" b="1" i="1" dirty="0"/>
              <a:t> </a:t>
            </a:r>
            <a:r>
              <a:rPr lang="en-GB" b="1" i="1" dirty="0" err="1"/>
              <a:t>neplacut</a:t>
            </a:r>
            <a:r>
              <a:rPr lang="en-GB" dirty="0"/>
              <a:t>. </a:t>
            </a:r>
          </a:p>
          <a:p>
            <a:pPr marL="722313" indent="-360363" algn="just">
              <a:buFont typeface="Wingdings" panose="05000000000000000000" pitchFamily="2" charset="2"/>
              <a:buChar char="§"/>
            </a:pPr>
            <a:r>
              <a:rPr lang="en-GB" dirty="0" err="1"/>
              <a:t>pragul</a:t>
            </a:r>
            <a:r>
              <a:rPr lang="en-GB" dirty="0"/>
              <a:t> de </a:t>
            </a:r>
            <a:r>
              <a:rPr lang="en-GB" dirty="0" err="1"/>
              <a:t>perceptie</a:t>
            </a:r>
            <a:r>
              <a:rPr lang="en-GB" dirty="0"/>
              <a:t> a </a:t>
            </a:r>
            <a:r>
              <a:rPr lang="en-GB" dirty="0" err="1"/>
              <a:t>mirosului</a:t>
            </a:r>
            <a:r>
              <a:rPr lang="en-GB" dirty="0"/>
              <a:t> nu </a:t>
            </a:r>
            <a:r>
              <a:rPr lang="en-GB" dirty="0" err="1"/>
              <a:t>ia</a:t>
            </a:r>
            <a:r>
              <a:rPr lang="en-GB" dirty="0"/>
              <a:t> in </a:t>
            </a:r>
            <a:r>
              <a:rPr lang="en-GB" dirty="0" err="1"/>
              <a:t>consideratie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caracterul</a:t>
            </a:r>
            <a:r>
              <a:rPr lang="en-GB" dirty="0"/>
              <a:t> </a:t>
            </a:r>
            <a:r>
              <a:rPr lang="en-GB" dirty="0" err="1"/>
              <a:t>ofensiv</a:t>
            </a:r>
            <a:r>
              <a:rPr lang="en-GB" dirty="0"/>
              <a:t>: ex. </a:t>
            </a:r>
            <a:r>
              <a:rPr lang="en-GB" dirty="0" err="1"/>
              <a:t>mirosul</a:t>
            </a:r>
            <a:r>
              <a:rPr lang="en-GB" dirty="0"/>
              <a:t> </a:t>
            </a:r>
            <a:r>
              <a:rPr lang="en-GB" dirty="0" err="1"/>
              <a:t>generat</a:t>
            </a:r>
            <a:r>
              <a:rPr lang="en-GB" dirty="0"/>
              <a:t> de o </a:t>
            </a:r>
            <a:r>
              <a:rPr lang="en-GB" dirty="0" err="1"/>
              <a:t>unitate</a:t>
            </a:r>
            <a:r>
              <a:rPr lang="en-GB" dirty="0"/>
              <a:t> de </a:t>
            </a:r>
            <a:r>
              <a:rPr lang="en-GB" dirty="0" err="1"/>
              <a:t>panificatie</a:t>
            </a:r>
            <a:r>
              <a:rPr lang="en-GB" dirty="0"/>
              <a:t> are un </a:t>
            </a:r>
            <a:r>
              <a:rPr lang="en-GB" dirty="0" err="1"/>
              <a:t>caracter</a:t>
            </a:r>
            <a:r>
              <a:rPr lang="en-GB" dirty="0"/>
              <a:t> </a:t>
            </a:r>
            <a:r>
              <a:rPr lang="en-GB" dirty="0" err="1"/>
              <a:t>ofensiv</a:t>
            </a:r>
            <a:r>
              <a:rPr lang="en-GB" dirty="0"/>
              <a:t> </a:t>
            </a:r>
            <a:r>
              <a:rPr lang="en-GB" dirty="0" err="1"/>
              <a:t>foarte</a:t>
            </a:r>
            <a:r>
              <a:rPr lang="en-GB" dirty="0"/>
              <a:t> </a:t>
            </a:r>
            <a:r>
              <a:rPr lang="en-GB" dirty="0" err="1"/>
              <a:t>diferit</a:t>
            </a:r>
            <a:r>
              <a:rPr lang="en-GB" dirty="0"/>
              <a:t> de </a:t>
            </a:r>
            <a:r>
              <a:rPr lang="en-GB" dirty="0" err="1"/>
              <a:t>cel</a:t>
            </a:r>
            <a:r>
              <a:rPr lang="en-GB" dirty="0"/>
              <a:t> </a:t>
            </a:r>
            <a:r>
              <a:rPr lang="en-GB" dirty="0" err="1"/>
              <a:t>generat</a:t>
            </a:r>
            <a:r>
              <a:rPr lang="en-GB" dirty="0"/>
              <a:t> de o </a:t>
            </a:r>
            <a:r>
              <a:rPr lang="en-GB" dirty="0" err="1"/>
              <a:t>statie</a:t>
            </a:r>
            <a:r>
              <a:rPr lang="en-GB" dirty="0"/>
              <a:t> de </a:t>
            </a:r>
            <a:r>
              <a:rPr lang="en-GB" dirty="0" err="1"/>
              <a:t>epurare</a:t>
            </a:r>
            <a:r>
              <a:rPr lang="en-GB" dirty="0"/>
              <a:t>, la </a:t>
            </a:r>
            <a:r>
              <a:rPr lang="en-GB" dirty="0" err="1"/>
              <a:t>acceasi</a:t>
            </a:r>
            <a:r>
              <a:rPr lang="en-GB" dirty="0"/>
              <a:t> </a:t>
            </a:r>
            <a:r>
              <a:rPr lang="en-GB" dirty="0" err="1"/>
              <a:t>concentratie</a:t>
            </a:r>
            <a:r>
              <a:rPr lang="en-GB" dirty="0"/>
              <a:t>. </a:t>
            </a:r>
            <a:endParaRPr lang="ro-RO" dirty="0"/>
          </a:p>
          <a:p>
            <a:pPr marL="722313" indent="-360363" algn="just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algn="just">
              <a:buFontTx/>
              <a:buChar char="-"/>
            </a:pPr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6913" y="6015831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320719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6544" y="1514122"/>
            <a:ext cx="8915400" cy="5829300"/>
          </a:xfrm>
        </p:spPr>
        <p:txBody>
          <a:bodyPr>
            <a:normAutofit/>
          </a:bodyPr>
          <a:lstStyle/>
          <a:p>
            <a:pPr algn="just"/>
            <a:r>
              <a:rPr lang="en-GB" b="1" i="1" dirty="0" err="1" smtClean="0"/>
              <a:t>Locatia</a:t>
            </a:r>
            <a:endParaRPr lang="en-GB" b="1" i="1" dirty="0"/>
          </a:p>
          <a:p>
            <a:pPr marL="722313" indent="-360363" algn="just">
              <a:buFont typeface="Wingdings" panose="05000000000000000000" pitchFamily="2" charset="2"/>
              <a:buChar char="§"/>
            </a:pPr>
            <a:r>
              <a:rPr lang="en-GB" sz="1700" dirty="0" err="1" smtClean="0"/>
              <a:t>Impactul</a:t>
            </a:r>
            <a:r>
              <a:rPr lang="en-GB" sz="1700" dirty="0" smtClean="0"/>
              <a:t> </a:t>
            </a:r>
            <a:r>
              <a:rPr lang="en-GB" sz="1700" dirty="0" err="1" smtClean="0"/>
              <a:t>unui</a:t>
            </a:r>
            <a:r>
              <a:rPr lang="en-GB" sz="1700" dirty="0" smtClean="0"/>
              <a:t> </a:t>
            </a:r>
            <a:r>
              <a:rPr lang="en-GB" sz="1700" dirty="0" err="1"/>
              <a:t>miros</a:t>
            </a:r>
            <a:r>
              <a:rPr lang="en-GB" sz="1700" dirty="0"/>
              <a:t> </a:t>
            </a:r>
            <a:r>
              <a:rPr lang="en-GB" sz="1700" dirty="0" err="1"/>
              <a:t>este</a:t>
            </a:r>
            <a:r>
              <a:rPr lang="en-GB" sz="1700" dirty="0"/>
              <a:t> in </a:t>
            </a:r>
            <a:r>
              <a:rPr lang="en-GB" sz="1700" dirty="0" err="1"/>
              <a:t>directa</a:t>
            </a:r>
            <a:r>
              <a:rPr lang="en-GB" sz="1700" dirty="0"/>
              <a:t> </a:t>
            </a:r>
            <a:r>
              <a:rPr lang="en-GB" sz="1700" dirty="0" err="1"/>
              <a:t>corelare</a:t>
            </a:r>
            <a:r>
              <a:rPr lang="en-GB" sz="1700" dirty="0"/>
              <a:t> cu </a:t>
            </a:r>
            <a:r>
              <a:rPr lang="en-GB" sz="1700" dirty="0" err="1"/>
              <a:t>asteptarile</a:t>
            </a:r>
            <a:r>
              <a:rPr lang="en-GB" sz="1700" dirty="0"/>
              <a:t> </a:t>
            </a:r>
            <a:r>
              <a:rPr lang="en-GB" sz="1700" dirty="0" err="1"/>
              <a:t>persoanelor</a:t>
            </a:r>
            <a:r>
              <a:rPr lang="en-GB" sz="1700" dirty="0"/>
              <a:t> care </a:t>
            </a:r>
            <a:r>
              <a:rPr lang="en-GB" sz="1700" dirty="0" err="1"/>
              <a:t>locuiesc</a:t>
            </a:r>
            <a:r>
              <a:rPr lang="en-GB" sz="1700" dirty="0"/>
              <a:t> in zona </a:t>
            </a:r>
            <a:r>
              <a:rPr lang="en-GB" sz="1700" dirty="0" err="1"/>
              <a:t>respectiva</a:t>
            </a:r>
            <a:r>
              <a:rPr lang="en-GB" sz="1700" dirty="0"/>
              <a:t>. </a:t>
            </a:r>
            <a:r>
              <a:rPr lang="en-GB" sz="1700" dirty="0" smtClean="0"/>
              <a:t> </a:t>
            </a:r>
          </a:p>
          <a:p>
            <a:pPr marL="722313" indent="-360363" algn="just">
              <a:buFont typeface="Wingdings" panose="05000000000000000000" pitchFamily="2" charset="2"/>
              <a:buChar char="§"/>
            </a:pPr>
            <a:r>
              <a:rPr lang="en-GB" sz="1700" dirty="0" err="1" smtClean="0"/>
              <a:t>mirosurile</a:t>
            </a:r>
            <a:r>
              <a:rPr lang="en-GB" sz="1700" dirty="0" smtClean="0"/>
              <a:t> </a:t>
            </a:r>
            <a:r>
              <a:rPr lang="en-GB" sz="1700" dirty="0" err="1"/>
              <a:t>asociate</a:t>
            </a:r>
            <a:r>
              <a:rPr lang="en-GB" sz="1700" dirty="0"/>
              <a:t> </a:t>
            </a:r>
            <a:r>
              <a:rPr lang="en-GB" sz="1700" dirty="0" err="1"/>
              <a:t>unei</a:t>
            </a:r>
            <a:r>
              <a:rPr lang="en-GB" sz="1700" dirty="0"/>
              <a:t> zone </a:t>
            </a:r>
            <a:r>
              <a:rPr lang="en-GB" sz="1700" dirty="0" err="1"/>
              <a:t>industriale</a:t>
            </a:r>
            <a:r>
              <a:rPr lang="en-GB" sz="1700" dirty="0"/>
              <a:t> </a:t>
            </a:r>
            <a:r>
              <a:rPr lang="en-GB" sz="1700" dirty="0" err="1"/>
              <a:t>sunt</a:t>
            </a:r>
            <a:r>
              <a:rPr lang="en-GB" sz="1700" dirty="0"/>
              <a:t> </a:t>
            </a:r>
            <a:r>
              <a:rPr lang="en-GB" sz="1700" dirty="0" err="1"/>
              <a:t>mult</a:t>
            </a:r>
            <a:r>
              <a:rPr lang="en-GB" sz="1700" dirty="0"/>
              <a:t> </a:t>
            </a:r>
            <a:r>
              <a:rPr lang="en-GB" sz="1700" dirty="0" err="1"/>
              <a:t>mai</a:t>
            </a:r>
            <a:r>
              <a:rPr lang="en-GB" sz="1700" dirty="0"/>
              <a:t> </a:t>
            </a:r>
            <a:r>
              <a:rPr lang="en-GB" sz="1700" dirty="0" err="1"/>
              <a:t>usor</a:t>
            </a:r>
            <a:r>
              <a:rPr lang="en-GB" sz="1700" dirty="0"/>
              <a:t> tolerate in </a:t>
            </a:r>
            <a:r>
              <a:rPr lang="en-GB" sz="1700" dirty="0" err="1" smtClean="0"/>
              <a:t>vecinatatea</a:t>
            </a:r>
            <a:r>
              <a:rPr lang="en-GB" sz="1700" dirty="0" smtClean="0"/>
              <a:t> </a:t>
            </a:r>
            <a:r>
              <a:rPr lang="en-GB" sz="1700" dirty="0" err="1" smtClean="0"/>
              <a:t>acestora</a:t>
            </a:r>
            <a:r>
              <a:rPr lang="en-GB" sz="1700" dirty="0" smtClean="0"/>
              <a:t>. </a:t>
            </a:r>
            <a:r>
              <a:rPr lang="en-GB" sz="1700" dirty="0"/>
              <a:t>La </a:t>
            </a:r>
            <a:r>
              <a:rPr lang="en-GB" sz="1700" dirty="0" err="1"/>
              <a:t>fel</a:t>
            </a:r>
            <a:r>
              <a:rPr lang="en-GB" sz="1700" dirty="0"/>
              <a:t> </a:t>
            </a:r>
            <a:r>
              <a:rPr lang="en-GB" sz="1700" dirty="0" err="1"/>
              <a:t>si</a:t>
            </a:r>
            <a:r>
              <a:rPr lang="en-GB" sz="1700" dirty="0"/>
              <a:t> in </a:t>
            </a:r>
            <a:r>
              <a:rPr lang="en-GB" sz="1700" dirty="0" err="1"/>
              <a:t>cazul</a:t>
            </a:r>
            <a:r>
              <a:rPr lang="en-GB" sz="1700" dirty="0"/>
              <a:t> </a:t>
            </a:r>
            <a:r>
              <a:rPr lang="en-GB" sz="1700" dirty="0" err="1"/>
              <a:t>mirosurilor</a:t>
            </a:r>
            <a:r>
              <a:rPr lang="en-GB" sz="1700" dirty="0"/>
              <a:t> generate de </a:t>
            </a:r>
            <a:r>
              <a:rPr lang="en-GB" sz="1700" dirty="0" err="1"/>
              <a:t>procese</a:t>
            </a:r>
            <a:r>
              <a:rPr lang="en-GB" sz="1700" dirty="0"/>
              <a:t> </a:t>
            </a:r>
            <a:r>
              <a:rPr lang="en-GB" sz="1700" dirty="0" err="1"/>
              <a:t>naturale</a:t>
            </a:r>
            <a:r>
              <a:rPr lang="en-GB" sz="1700" dirty="0"/>
              <a:t> cum </a:t>
            </a:r>
            <a:r>
              <a:rPr lang="en-GB" sz="1700" dirty="0" err="1"/>
              <a:t>ar</a:t>
            </a:r>
            <a:r>
              <a:rPr lang="en-GB" sz="1700" dirty="0"/>
              <a:t> fi </a:t>
            </a:r>
            <a:r>
              <a:rPr lang="en-GB" sz="1700" dirty="0" err="1"/>
              <a:t>mlastinile</a:t>
            </a:r>
            <a:r>
              <a:rPr lang="en-GB" sz="1700" dirty="0"/>
              <a:t> </a:t>
            </a:r>
            <a:r>
              <a:rPr lang="en-GB" sz="1700" dirty="0" err="1"/>
              <a:t>sau</a:t>
            </a:r>
            <a:r>
              <a:rPr lang="en-GB" sz="1700" dirty="0"/>
              <a:t> a </a:t>
            </a:r>
            <a:r>
              <a:rPr lang="en-GB" sz="1700" dirty="0" err="1"/>
              <a:t>celor</a:t>
            </a:r>
            <a:r>
              <a:rPr lang="en-GB" sz="1700" dirty="0"/>
              <a:t> generate de </a:t>
            </a:r>
            <a:r>
              <a:rPr lang="en-GB" sz="1700" dirty="0" err="1"/>
              <a:t>activitatile</a:t>
            </a:r>
            <a:r>
              <a:rPr lang="en-GB" sz="1700" dirty="0"/>
              <a:t> din </a:t>
            </a:r>
            <a:r>
              <a:rPr lang="en-GB" sz="1700" dirty="0" err="1"/>
              <a:t>agricultura</a:t>
            </a:r>
            <a:r>
              <a:rPr lang="en-GB" sz="1700" dirty="0"/>
              <a:t>. </a:t>
            </a:r>
            <a:endParaRPr lang="en-GB" sz="1700" dirty="0" smtClean="0"/>
          </a:p>
          <a:p>
            <a:pPr marL="722313" indent="0" algn="just">
              <a:buNone/>
            </a:pPr>
            <a:r>
              <a:rPr lang="en-GB" sz="1700" dirty="0" smtClean="0"/>
              <a:t>Nu </a:t>
            </a:r>
            <a:r>
              <a:rPr lang="en-GB" sz="1700" dirty="0" err="1"/>
              <a:t>este</a:t>
            </a:r>
            <a:r>
              <a:rPr lang="en-GB" sz="1700" dirty="0"/>
              <a:t> </a:t>
            </a:r>
            <a:r>
              <a:rPr lang="en-GB" sz="1700" dirty="0" err="1"/>
              <a:t>si</a:t>
            </a:r>
            <a:r>
              <a:rPr lang="en-GB" sz="1700" dirty="0"/>
              <a:t> </a:t>
            </a:r>
            <a:r>
              <a:rPr lang="en-GB" sz="1700" dirty="0" err="1"/>
              <a:t>cazul</a:t>
            </a:r>
            <a:r>
              <a:rPr lang="en-GB" sz="1700" dirty="0"/>
              <a:t> </a:t>
            </a:r>
            <a:r>
              <a:rPr lang="en-GB" sz="1700" dirty="0" err="1"/>
              <a:t>mirosurilor</a:t>
            </a:r>
            <a:r>
              <a:rPr lang="en-GB" sz="1700" dirty="0"/>
              <a:t> generate de </a:t>
            </a:r>
            <a:r>
              <a:rPr lang="en-GB" sz="1700" dirty="0" err="1" smtClean="0"/>
              <a:t>depozitele</a:t>
            </a:r>
            <a:r>
              <a:rPr lang="en-GB" sz="1700" dirty="0" smtClean="0"/>
              <a:t> de </a:t>
            </a:r>
            <a:r>
              <a:rPr lang="en-GB" sz="1700" dirty="0" err="1" smtClean="0"/>
              <a:t>deseuri</a:t>
            </a:r>
            <a:r>
              <a:rPr lang="en-GB" sz="1700" dirty="0" smtClean="0"/>
              <a:t>, </a:t>
            </a:r>
            <a:r>
              <a:rPr lang="en-GB" sz="1700" dirty="0" err="1" smtClean="0"/>
              <a:t>statiile</a:t>
            </a:r>
            <a:r>
              <a:rPr lang="en-GB" sz="1700" dirty="0" smtClean="0"/>
              <a:t> </a:t>
            </a:r>
            <a:r>
              <a:rPr lang="en-GB" sz="1700" dirty="0"/>
              <a:t>de epurare, </a:t>
            </a:r>
            <a:r>
              <a:rPr lang="en-GB" sz="1700" dirty="0" err="1"/>
              <a:t>agricultura</a:t>
            </a:r>
            <a:r>
              <a:rPr lang="en-GB" sz="1700" dirty="0"/>
              <a:t> la </a:t>
            </a:r>
            <a:r>
              <a:rPr lang="en-GB" sz="1700" dirty="0" err="1"/>
              <a:t>nivel</a:t>
            </a:r>
            <a:r>
              <a:rPr lang="en-GB" sz="1700" dirty="0"/>
              <a:t> </a:t>
            </a:r>
            <a:r>
              <a:rPr lang="en-GB" sz="1700" dirty="0" smtClean="0"/>
              <a:t>industrial;</a:t>
            </a:r>
          </a:p>
          <a:p>
            <a:r>
              <a:rPr lang="en-GB" sz="1600" b="1" i="1" dirty="0" err="1" smtClean="0"/>
              <a:t>Durata</a:t>
            </a:r>
            <a:endParaRPr lang="ro-RO" sz="1600" b="1" i="1" dirty="0"/>
          </a:p>
          <a:p>
            <a:pPr marL="722313" indent="-360363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600" dirty="0" err="1"/>
              <a:t>durata</a:t>
            </a:r>
            <a:r>
              <a:rPr lang="en-GB" sz="1600" dirty="0"/>
              <a:t> in care </a:t>
            </a:r>
            <a:r>
              <a:rPr lang="en-GB" sz="1600" dirty="0" err="1"/>
              <a:t>mirosul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resimtit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in </a:t>
            </a:r>
            <a:r>
              <a:rPr lang="en-GB" sz="1600" dirty="0" err="1"/>
              <a:t>directa</a:t>
            </a:r>
            <a:r>
              <a:rPr lang="en-GB" sz="1600" dirty="0"/>
              <a:t> </a:t>
            </a:r>
            <a:r>
              <a:rPr lang="en-GB" sz="1600" dirty="0" err="1"/>
              <a:t>corelare</a:t>
            </a:r>
            <a:r>
              <a:rPr lang="en-GB" sz="1600" dirty="0"/>
              <a:t> cu </a:t>
            </a:r>
            <a:r>
              <a:rPr lang="en-GB" sz="1600" dirty="0" err="1"/>
              <a:t>impactul</a:t>
            </a:r>
            <a:r>
              <a:rPr lang="en-GB" sz="1600" dirty="0"/>
              <a:t> </a:t>
            </a:r>
            <a:r>
              <a:rPr lang="en-GB" sz="1600" dirty="0" err="1"/>
              <a:t>acestuia</a:t>
            </a:r>
            <a:r>
              <a:rPr lang="en-GB" sz="1600" dirty="0"/>
              <a:t>; </a:t>
            </a:r>
          </a:p>
          <a:p>
            <a:pPr marL="722313" indent="-360363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600" dirty="0"/>
              <a:t>cu cat </a:t>
            </a:r>
            <a:r>
              <a:rPr lang="en-GB" sz="1600" dirty="0" err="1"/>
              <a:t>durata</a:t>
            </a:r>
            <a:r>
              <a:rPr lang="en-GB" sz="1600" dirty="0"/>
              <a:t> </a:t>
            </a:r>
            <a:r>
              <a:rPr lang="en-GB" sz="1600" dirty="0" err="1"/>
              <a:t>unui</a:t>
            </a:r>
            <a:r>
              <a:rPr lang="en-GB" sz="1600" dirty="0"/>
              <a:t> </a:t>
            </a:r>
            <a:r>
              <a:rPr lang="en-GB" sz="1600" dirty="0" err="1"/>
              <a:t>eveniment</a:t>
            </a:r>
            <a:r>
              <a:rPr lang="en-GB" sz="1600" dirty="0"/>
              <a:t> </a:t>
            </a:r>
            <a:r>
              <a:rPr lang="en-GB" sz="1600" dirty="0" err="1"/>
              <a:t>olfactiv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mai</a:t>
            </a:r>
            <a:r>
              <a:rPr lang="en-GB" sz="1600" dirty="0"/>
              <a:t> </a:t>
            </a:r>
            <a:r>
              <a:rPr lang="en-GB" sz="1600" dirty="0" err="1" smtClean="0"/>
              <a:t>scurta</a:t>
            </a:r>
            <a:r>
              <a:rPr lang="en-GB" sz="1600" dirty="0" smtClean="0"/>
              <a:t> </a:t>
            </a:r>
            <a:r>
              <a:rPr lang="en-GB" sz="1600" dirty="0"/>
              <a:t>cu </a:t>
            </a:r>
            <a:r>
              <a:rPr lang="en-GB" sz="1600" dirty="0" err="1"/>
              <a:t>atat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mai</a:t>
            </a:r>
            <a:r>
              <a:rPr lang="en-GB" sz="1600" dirty="0"/>
              <a:t> </a:t>
            </a:r>
            <a:r>
              <a:rPr lang="en-GB" sz="1600" dirty="0" err="1"/>
              <a:t>usor</a:t>
            </a:r>
            <a:r>
              <a:rPr lang="en-GB" sz="1600" dirty="0"/>
              <a:t> </a:t>
            </a:r>
            <a:r>
              <a:rPr lang="en-GB" sz="1600" dirty="0" err="1"/>
              <a:t>acceptat</a:t>
            </a:r>
            <a:r>
              <a:rPr lang="en-GB" sz="1600" dirty="0"/>
              <a:t> . </a:t>
            </a:r>
          </a:p>
          <a:p>
            <a:pPr marL="722313" indent="0" algn="just">
              <a:buNone/>
            </a:pPr>
            <a:endParaRPr lang="en-GB" sz="17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6913" y="6015831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299934" y="551656"/>
            <a:ext cx="836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Impactul </a:t>
            </a:r>
            <a:r>
              <a:rPr lang="en-GB" sz="3600" dirty="0" err="1"/>
              <a:t>mirosului</a:t>
            </a:r>
            <a:r>
              <a:rPr lang="en-GB" sz="3600" dirty="0"/>
              <a:t> </a:t>
            </a:r>
            <a:r>
              <a:rPr lang="ro-RO" sz="3600" dirty="0"/>
              <a:t>–</a:t>
            </a:r>
            <a:r>
              <a:rPr lang="en-GB" sz="3600" dirty="0"/>
              <a:t> </a:t>
            </a:r>
            <a:r>
              <a:rPr lang="ro-RO" sz="3600" dirty="0"/>
              <a:t>factorii FIDOL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369622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461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Reglementari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plan international</a:t>
            </a:r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6913" y="6015831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2039758"/>
            <a:ext cx="8644377" cy="39760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7755" y="1489967"/>
            <a:ext cx="548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/>
              <a:t>Propunere</a:t>
            </a:r>
            <a:r>
              <a:rPr lang="en-GB" b="1" i="1" dirty="0" smtClean="0"/>
              <a:t> </a:t>
            </a:r>
            <a:r>
              <a:rPr lang="en-GB" b="1" i="1" dirty="0" err="1" smtClean="0"/>
              <a:t>reglementare</a:t>
            </a:r>
            <a:r>
              <a:rPr lang="en-GB" b="1" i="1" dirty="0" smtClean="0"/>
              <a:t> - </a:t>
            </a:r>
            <a:r>
              <a:rPr lang="en-GB" b="1" i="1" dirty="0" err="1" smtClean="0"/>
              <a:t>Spania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xmlns="" val="89190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461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Reglementari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plan international</a:t>
            </a:r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768" y="6228881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077156" y="1390386"/>
            <a:ext cx="590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/>
              <a:t>Reglementari</a:t>
            </a:r>
            <a:r>
              <a:rPr lang="en-GB" b="1" i="1" dirty="0" smtClean="0"/>
              <a:t> </a:t>
            </a:r>
            <a:r>
              <a:rPr lang="en-GB" b="1" i="1" dirty="0" err="1" smtClean="0"/>
              <a:t>miros</a:t>
            </a:r>
            <a:r>
              <a:rPr lang="en-GB" b="1" i="1" dirty="0" smtClean="0"/>
              <a:t> - Italia</a:t>
            </a:r>
            <a:endParaRPr lang="en-GB" b="1" i="1" dirty="0"/>
          </a:p>
        </p:txBody>
      </p:sp>
      <p:graphicFrame>
        <p:nvGraphicFramePr>
          <p:cNvPr id="6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1124657"/>
              </p:ext>
            </p:extLst>
          </p:nvPr>
        </p:nvGraphicFramePr>
        <p:xfrm>
          <a:off x="3431823" y="1896878"/>
          <a:ext cx="6254043" cy="175260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37034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50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New activities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Limits,</a:t>
                      </a:r>
                      <a:r>
                        <a:rPr lang="en-US" baseline="0" dirty="0"/>
                        <a:t> 98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 percentile</a:t>
                      </a:r>
                      <a:endParaRPr lang="en-GB" dirty="0"/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/>
                        <a:t>At the first receptor</a:t>
                      </a:r>
                      <a:endParaRPr lang="en-US" dirty="0"/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en-GB" dirty="0"/>
                        <a:t>Residential areas</a:t>
                      </a:r>
                      <a:endParaRPr lang="en-US" dirty="0"/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/>
                        <a:t>2 ou</a:t>
                      </a:r>
                      <a:r>
                        <a:rPr lang="es-ES" baseline="-25000"/>
                        <a:t>E</a:t>
                      </a:r>
                      <a:r>
                        <a:rPr lang="es-ES"/>
                        <a:t>/m</a:t>
                      </a:r>
                      <a:r>
                        <a:rPr lang="es-ES" baseline="30000"/>
                        <a:t>3</a:t>
                      </a:r>
                      <a:endParaRPr lang="es-ES"/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en-GB" dirty="0"/>
                        <a:t>Commercial areas</a:t>
                      </a:r>
                      <a:endParaRPr lang="en-US" dirty="0"/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dirty="0"/>
                        <a:t>3 </a:t>
                      </a:r>
                      <a:r>
                        <a:rPr lang="es-ES" dirty="0" err="1"/>
                        <a:t>ou</a:t>
                      </a:r>
                      <a:r>
                        <a:rPr lang="es-ES" baseline="-25000" dirty="0" err="1"/>
                        <a:t>E</a:t>
                      </a:r>
                      <a:r>
                        <a:rPr lang="es-ES" dirty="0"/>
                        <a:t>/m</a:t>
                      </a:r>
                      <a:r>
                        <a:rPr lang="es-ES" baseline="30000" dirty="0"/>
                        <a:t>3</a:t>
                      </a:r>
                      <a:endParaRPr lang="es-ES" dirty="0"/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en-GB" dirty="0"/>
                        <a:t>Agricultural or industrial areas</a:t>
                      </a:r>
                      <a:endParaRPr lang="en-US" dirty="0"/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/>
                        <a:t>4 ou</a:t>
                      </a:r>
                      <a:r>
                        <a:rPr lang="en-GB" baseline="-25000" dirty="0"/>
                        <a:t>E</a:t>
                      </a:r>
                      <a:r>
                        <a:rPr lang="en-GB" dirty="0"/>
                        <a:t>/m</a:t>
                      </a:r>
                      <a:r>
                        <a:rPr lang="en-GB" baseline="30000" dirty="0"/>
                        <a:t>3</a:t>
                      </a:r>
                      <a:endParaRPr lang="en-US" dirty="0"/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7723403"/>
              </p:ext>
            </p:extLst>
          </p:nvPr>
        </p:nvGraphicFramePr>
        <p:xfrm>
          <a:off x="2217860" y="3990691"/>
          <a:ext cx="8924273" cy="2025140"/>
        </p:xfrm>
        <a:graphic>
          <a:graphicData uri="http://schemas.openxmlformats.org/drawingml/2006/table">
            <a:tbl>
              <a:tblPr/>
              <a:tblGrid>
                <a:gridCol w="3426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36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7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72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777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Existing activities</a:t>
                      </a:r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2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Limits,</a:t>
                      </a:r>
                      <a:r>
                        <a:rPr lang="en-US" baseline="0" dirty="0"/>
                        <a:t> 98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 percentile</a:t>
                      </a:r>
                      <a:endParaRPr lang="en-GB" dirty="0"/>
                    </a:p>
                  </a:txBody>
                  <a:tcPr marL="37922" marR="37922" marT="37922" marB="3792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dirty="0"/>
                        <a:t>further than 500 m</a:t>
                      </a:r>
                      <a:endParaRPr lang="en-US" sz="1800" dirty="0"/>
                    </a:p>
                  </a:txBody>
                  <a:tcPr marL="37922" marR="37922" marT="37922" marB="3792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dirty="0"/>
                        <a:t>between 200 m and 500 m</a:t>
                      </a:r>
                      <a:endParaRPr lang="en-US" sz="1800" dirty="0"/>
                    </a:p>
                  </a:txBody>
                  <a:tcPr marL="37922" marR="37922" marT="37922" marB="3792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dirty="0"/>
                        <a:t>within 200 m</a:t>
                      </a:r>
                      <a:endParaRPr lang="en-US" sz="1800" dirty="0"/>
                    </a:p>
                  </a:txBody>
                  <a:tcPr marL="37922" marR="37922" marT="37922" marB="3792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7772">
                <a:tc>
                  <a:txBody>
                    <a:bodyPr/>
                    <a:lstStyle/>
                    <a:p>
                      <a:pPr rtl="0"/>
                      <a:r>
                        <a:rPr lang="en-GB" sz="1800" dirty="0"/>
                        <a:t>Residential areas</a:t>
                      </a:r>
                      <a:endParaRPr lang="en-US" sz="1800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800" dirty="0"/>
                        <a:t>1 </a:t>
                      </a:r>
                      <a:r>
                        <a:rPr lang="es-ES" sz="1800" dirty="0" err="1"/>
                        <a:t>ou</a:t>
                      </a:r>
                      <a:r>
                        <a:rPr lang="es-ES" sz="1800" baseline="-25000" dirty="0" err="1"/>
                        <a:t>E</a:t>
                      </a:r>
                      <a:r>
                        <a:rPr lang="es-ES" sz="1800" dirty="0"/>
                        <a:t>/m</a:t>
                      </a:r>
                      <a:r>
                        <a:rPr lang="es-ES" sz="1800" baseline="30000" dirty="0"/>
                        <a:t>3</a:t>
                      </a:r>
                      <a:endParaRPr lang="es-ES" sz="1800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800"/>
                        <a:t>2 ou</a:t>
                      </a:r>
                      <a:r>
                        <a:rPr lang="es-ES" sz="1800" baseline="-25000"/>
                        <a:t>E</a:t>
                      </a:r>
                      <a:r>
                        <a:rPr lang="es-ES" sz="1800"/>
                        <a:t>/m</a:t>
                      </a:r>
                      <a:r>
                        <a:rPr lang="es-ES" sz="1800" baseline="30000"/>
                        <a:t>3</a:t>
                      </a:r>
                      <a:endParaRPr lang="es-ES" sz="180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3</a:t>
                      </a:r>
                      <a:r>
                        <a:rPr lang="en-GB" sz="1800" dirty="0"/>
                        <a:t> ou</a:t>
                      </a:r>
                      <a:r>
                        <a:rPr lang="en-GB" sz="1800" baseline="-25000" dirty="0"/>
                        <a:t>E</a:t>
                      </a:r>
                      <a:r>
                        <a:rPr lang="en-GB" sz="1800" dirty="0"/>
                        <a:t>/m</a:t>
                      </a:r>
                      <a:r>
                        <a:rPr lang="en-GB" sz="1800" baseline="30000" dirty="0"/>
                        <a:t>3</a:t>
                      </a:r>
                      <a:endParaRPr lang="en-US" sz="1800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7772">
                <a:tc>
                  <a:txBody>
                    <a:bodyPr/>
                    <a:lstStyle/>
                    <a:p>
                      <a:pPr rtl="0"/>
                      <a:r>
                        <a:rPr lang="en-GB" sz="1800" dirty="0"/>
                        <a:t>Commercial areas</a:t>
                      </a:r>
                      <a:endParaRPr lang="en-US" sz="1800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800"/>
                        <a:t>2 ou</a:t>
                      </a:r>
                      <a:r>
                        <a:rPr lang="es-ES" sz="1800" baseline="-25000"/>
                        <a:t>E</a:t>
                      </a:r>
                      <a:r>
                        <a:rPr lang="es-ES" sz="1800"/>
                        <a:t>/m</a:t>
                      </a:r>
                      <a:r>
                        <a:rPr lang="es-ES" sz="1800" baseline="30000"/>
                        <a:t>3</a:t>
                      </a:r>
                      <a:endParaRPr lang="es-ES" sz="180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/>
                        <a:t>3</a:t>
                      </a:r>
                      <a:r>
                        <a:rPr lang="en-GB" sz="1800"/>
                        <a:t> ou</a:t>
                      </a:r>
                      <a:r>
                        <a:rPr lang="en-GB" sz="1800" baseline="-25000"/>
                        <a:t>E</a:t>
                      </a:r>
                      <a:r>
                        <a:rPr lang="en-GB" sz="1800"/>
                        <a:t>/m</a:t>
                      </a:r>
                      <a:r>
                        <a:rPr lang="en-GB" sz="1800" baseline="30000"/>
                        <a:t>3</a:t>
                      </a:r>
                      <a:endParaRPr lang="en-US" sz="180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dirty="0"/>
                        <a:t>4 </a:t>
                      </a:r>
                      <a:r>
                        <a:rPr lang="en-GB" sz="1800" dirty="0" err="1"/>
                        <a:t>ou</a:t>
                      </a:r>
                      <a:r>
                        <a:rPr lang="en-GB" sz="1800" baseline="-25000" dirty="0" err="1"/>
                        <a:t>E</a:t>
                      </a:r>
                      <a:r>
                        <a:rPr lang="en-GB" sz="1800" dirty="0"/>
                        <a:t>/m</a:t>
                      </a:r>
                      <a:r>
                        <a:rPr lang="en-GB" sz="1800" baseline="30000" dirty="0"/>
                        <a:t>3</a:t>
                      </a:r>
                      <a:endParaRPr lang="en-US" sz="1800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6992">
                <a:tc>
                  <a:txBody>
                    <a:bodyPr/>
                    <a:lstStyle/>
                    <a:p>
                      <a:pPr rtl="0"/>
                      <a:r>
                        <a:rPr lang="en-GB" sz="1800"/>
                        <a:t>Agricultural or industrial areas</a:t>
                      </a:r>
                      <a:endParaRPr lang="en-US" sz="180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3</a:t>
                      </a:r>
                      <a:r>
                        <a:rPr lang="en-GB" sz="1800" dirty="0"/>
                        <a:t> ou</a:t>
                      </a:r>
                      <a:r>
                        <a:rPr lang="en-GB" sz="1800" baseline="-25000" dirty="0"/>
                        <a:t>E</a:t>
                      </a:r>
                      <a:r>
                        <a:rPr lang="en-GB" sz="1800" dirty="0"/>
                        <a:t>/m</a:t>
                      </a:r>
                      <a:r>
                        <a:rPr lang="en-GB" sz="1800" baseline="30000" dirty="0"/>
                        <a:t>3</a:t>
                      </a:r>
                      <a:endParaRPr lang="en-US" sz="1800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dirty="0"/>
                        <a:t>4 ou</a:t>
                      </a:r>
                      <a:r>
                        <a:rPr lang="en-GB" sz="1800" baseline="-25000" dirty="0"/>
                        <a:t>E</a:t>
                      </a:r>
                      <a:r>
                        <a:rPr lang="en-GB" sz="1800" dirty="0"/>
                        <a:t>/m</a:t>
                      </a:r>
                      <a:r>
                        <a:rPr lang="en-GB" sz="1800" baseline="30000" dirty="0"/>
                        <a:t>3</a:t>
                      </a:r>
                      <a:endParaRPr lang="en-US" sz="1800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800" dirty="0"/>
                        <a:t>5 ou</a:t>
                      </a:r>
                      <a:r>
                        <a:rPr lang="en-GB" sz="1800" baseline="-25000" dirty="0"/>
                        <a:t>E</a:t>
                      </a:r>
                      <a:r>
                        <a:rPr lang="en-GB" sz="1800" dirty="0"/>
                        <a:t>/m</a:t>
                      </a:r>
                      <a:r>
                        <a:rPr lang="en-GB" sz="1800" baseline="30000" dirty="0"/>
                        <a:t>3</a:t>
                      </a:r>
                      <a:endParaRPr lang="en-US" sz="1800" dirty="0"/>
                    </a:p>
                  </a:txBody>
                  <a:tcPr marL="37922" marR="37922" marT="37922" marB="3792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23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461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Reglementari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plan </a:t>
            </a:r>
            <a:r>
              <a:rPr lang="ro-RO" dirty="0" smtClean="0"/>
              <a:t>national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770" y="1748790"/>
            <a:ext cx="8458200" cy="4162432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b="1" i="1" dirty="0" smtClean="0"/>
              <a:t>Reglementari referitoare la calitatea aerului </a:t>
            </a:r>
            <a:r>
              <a:rPr lang="en-GB" b="1" i="1" dirty="0" err="1" smtClean="0"/>
              <a:t>inconjurator</a:t>
            </a:r>
            <a:r>
              <a:rPr lang="ro-RO" dirty="0" smtClean="0"/>
              <a:t>: </a:t>
            </a:r>
          </a:p>
          <a:p>
            <a:pPr marL="631825" indent="-269875" algn="just">
              <a:buFont typeface="Wingdings" panose="05000000000000000000" pitchFamily="2" charset="2"/>
              <a:buChar char="§"/>
            </a:pPr>
            <a:r>
              <a:rPr lang="ro-RO" sz="1700" dirty="0" smtClean="0"/>
              <a:t>Legea 104/ 2011 privind calitatea aerului inconjurator care stabileste limite maxime admise pentru principalii poluanti din aerul ambiental</a:t>
            </a:r>
            <a:r>
              <a:rPr lang="en-GB" sz="1700" dirty="0" smtClean="0"/>
              <a:t>:</a:t>
            </a:r>
            <a:r>
              <a:rPr lang="ro-RO" sz="1700" dirty="0" smtClean="0"/>
              <a:t> dioxid</a:t>
            </a:r>
            <a:r>
              <a:rPr lang="en-GB" sz="1700" dirty="0" smtClean="0"/>
              <a:t> de </a:t>
            </a:r>
            <a:r>
              <a:rPr lang="en-GB" sz="1700" dirty="0" err="1" smtClean="0"/>
              <a:t>sulf</a:t>
            </a:r>
            <a:r>
              <a:rPr lang="en-GB" sz="1700" dirty="0" smtClean="0"/>
              <a:t>, </a:t>
            </a:r>
            <a:r>
              <a:rPr lang="en-GB" sz="1700" dirty="0" err="1" smtClean="0"/>
              <a:t>dioxid</a:t>
            </a:r>
            <a:r>
              <a:rPr lang="en-GB" sz="1700" dirty="0" smtClean="0"/>
              <a:t> de </a:t>
            </a:r>
            <a:r>
              <a:rPr lang="en-GB" sz="1700" dirty="0" err="1" smtClean="0"/>
              <a:t>azot</a:t>
            </a:r>
            <a:r>
              <a:rPr lang="en-GB" sz="1700" dirty="0" smtClean="0"/>
              <a:t>, </a:t>
            </a:r>
            <a:r>
              <a:rPr lang="en-GB" sz="1700" dirty="0" err="1" smtClean="0"/>
              <a:t>monoxid</a:t>
            </a:r>
            <a:r>
              <a:rPr lang="en-GB" sz="1700" dirty="0" smtClean="0"/>
              <a:t> de carbon, </a:t>
            </a:r>
            <a:r>
              <a:rPr lang="en-GB" sz="1700" dirty="0" err="1" smtClean="0"/>
              <a:t>pulberi</a:t>
            </a:r>
            <a:r>
              <a:rPr lang="en-GB" sz="1700" dirty="0" smtClean="0"/>
              <a:t> </a:t>
            </a:r>
            <a:r>
              <a:rPr lang="en-GB" sz="1700" dirty="0" err="1" smtClean="0"/>
              <a:t>PM10</a:t>
            </a:r>
            <a:r>
              <a:rPr lang="en-GB" sz="1700" dirty="0" smtClean="0"/>
              <a:t> </a:t>
            </a:r>
            <a:r>
              <a:rPr lang="en-GB" sz="1700" dirty="0" err="1" smtClean="0"/>
              <a:t>etc</a:t>
            </a:r>
            <a:r>
              <a:rPr lang="en-GB" sz="1700" dirty="0" smtClean="0"/>
              <a:t>;</a:t>
            </a:r>
            <a:endParaRPr lang="en-GB" sz="1700" dirty="0"/>
          </a:p>
          <a:p>
            <a:pPr marL="631825" indent="-269875" algn="just">
              <a:buFont typeface="Wingdings" panose="05000000000000000000" pitchFamily="2" charset="2"/>
              <a:buChar char="§"/>
            </a:pPr>
            <a:r>
              <a:rPr lang="ro-RO" sz="1700" dirty="0" smtClean="0"/>
              <a:t>STAS 12574</a:t>
            </a:r>
            <a:r>
              <a:rPr lang="en-US" sz="1700" dirty="0" smtClean="0"/>
              <a:t>-</a:t>
            </a:r>
            <a:r>
              <a:rPr lang="ro-RO" sz="1700" dirty="0" smtClean="0"/>
              <a:t>87 - Aer </a:t>
            </a:r>
            <a:r>
              <a:rPr lang="en-US" sz="1700" dirty="0" smtClean="0"/>
              <a:t>d</a:t>
            </a:r>
            <a:r>
              <a:rPr lang="ro-RO" sz="1700" dirty="0" smtClean="0"/>
              <a:t>in </a:t>
            </a:r>
            <a:r>
              <a:rPr lang="en-US" sz="1700" dirty="0" smtClean="0"/>
              <a:t>z</a:t>
            </a:r>
            <a:r>
              <a:rPr lang="ro-RO" sz="1700" dirty="0" smtClean="0"/>
              <a:t>onele </a:t>
            </a:r>
            <a:r>
              <a:rPr lang="en-US" sz="1700" dirty="0" smtClean="0"/>
              <a:t>p</a:t>
            </a:r>
            <a:r>
              <a:rPr lang="ro-RO" sz="1700" dirty="0" smtClean="0"/>
              <a:t>rotejate, reglementeaza principalii poluanti chimici generatori de miros : amoniac, hidroge</a:t>
            </a:r>
            <a:r>
              <a:rPr lang="en-GB" sz="1700" dirty="0" smtClean="0"/>
              <a:t>n</a:t>
            </a:r>
            <a:r>
              <a:rPr lang="ro-RO" sz="1700" dirty="0" smtClean="0"/>
              <a:t> sulfurat, aldehide, mercaptani etc.</a:t>
            </a:r>
            <a:endParaRPr lang="en-GB" sz="1700" dirty="0" smtClean="0"/>
          </a:p>
          <a:p>
            <a:pPr algn="just"/>
            <a:r>
              <a:rPr lang="ro-RO" dirty="0" smtClean="0"/>
              <a:t> </a:t>
            </a:r>
            <a:r>
              <a:rPr lang="en-GB" b="1" i="1" dirty="0" err="1" smtClean="0"/>
              <a:t>Reglementari</a:t>
            </a:r>
            <a:r>
              <a:rPr lang="en-GB" b="1" i="1" dirty="0" smtClean="0"/>
              <a:t> </a:t>
            </a:r>
            <a:r>
              <a:rPr lang="en-GB" b="1" i="1" dirty="0" err="1" smtClean="0"/>
              <a:t>referitoare</a:t>
            </a:r>
            <a:r>
              <a:rPr lang="en-GB" b="1" i="1" dirty="0" smtClean="0"/>
              <a:t> la </a:t>
            </a:r>
            <a:r>
              <a:rPr lang="en-GB" b="1" i="1" dirty="0" err="1" smtClean="0"/>
              <a:t>nivelul</a:t>
            </a:r>
            <a:r>
              <a:rPr lang="en-GB" b="1" i="1" dirty="0" smtClean="0"/>
              <a:t> de </a:t>
            </a:r>
            <a:r>
              <a:rPr lang="en-GB" b="1" i="1" dirty="0" err="1" smtClean="0"/>
              <a:t>miros</a:t>
            </a:r>
            <a:r>
              <a:rPr lang="en-GB" b="1" i="1" dirty="0" smtClean="0"/>
              <a:t>:</a:t>
            </a:r>
            <a:endParaRPr lang="en-GB" b="1" i="1" noProof="1" smtClean="0"/>
          </a:p>
          <a:p>
            <a:pPr marL="631825" indent="-269875" algn="just">
              <a:buFont typeface="Wingdings" panose="05000000000000000000" pitchFamily="2" charset="2"/>
              <a:buChar char="§"/>
            </a:pPr>
            <a:r>
              <a:rPr lang="en-GB" sz="1700" noProof="1" smtClean="0"/>
              <a:t>Ordinul 119/2014 pentru aprobarea normelor de igiena si sanatate publica privind mediul de viata al populatiei – stabileste distantele fata de zonele sensibile; </a:t>
            </a:r>
          </a:p>
          <a:p>
            <a:pPr marL="631825" indent="-269875" algn="just">
              <a:buFont typeface="Wingdings" panose="05000000000000000000" pitchFamily="2" charset="2"/>
              <a:buChar char="§"/>
            </a:pPr>
            <a:r>
              <a:rPr lang="en-GB" sz="1700" noProof="1" smtClean="0"/>
              <a:t>L</a:t>
            </a:r>
            <a:r>
              <a:rPr lang="ro-RO" sz="1700" noProof="1" smtClean="0"/>
              <a:t>eg</a:t>
            </a:r>
            <a:r>
              <a:rPr lang="en-GB" sz="1700" noProof="1" smtClean="0"/>
              <a:t>ea</a:t>
            </a:r>
            <a:r>
              <a:rPr lang="ro-RO" sz="1700" noProof="1" smtClean="0"/>
              <a:t> </a:t>
            </a:r>
            <a:r>
              <a:rPr lang="ro-RO" sz="1700" noProof="1"/>
              <a:t>278 din 2013 privind emisiile industriale, </a:t>
            </a:r>
            <a:r>
              <a:rPr lang="en-GB" sz="1700" noProof="1" smtClean="0"/>
              <a:t>prin</a:t>
            </a:r>
            <a:r>
              <a:rPr lang="ro-RO" sz="1700" noProof="1" smtClean="0"/>
              <a:t> respect</a:t>
            </a:r>
            <a:r>
              <a:rPr lang="en-GB" sz="1700" noProof="1" smtClean="0"/>
              <a:t>area</a:t>
            </a:r>
            <a:r>
              <a:rPr lang="ro-RO" sz="1700" noProof="1" smtClean="0"/>
              <a:t> </a:t>
            </a:r>
            <a:r>
              <a:rPr lang="en-GB" sz="1700" noProof="1" smtClean="0"/>
              <a:t>recomandarilor </a:t>
            </a:r>
            <a:r>
              <a:rPr lang="ro-RO" sz="1700" noProof="1" smtClean="0"/>
              <a:t>BRE</a:t>
            </a:r>
            <a:r>
              <a:rPr lang="en-GB" sz="1700" noProof="1" smtClean="0"/>
              <a:t>F</a:t>
            </a:r>
            <a:r>
              <a:rPr lang="en-US" sz="1700" noProof="1" smtClean="0"/>
              <a:t>/</a:t>
            </a:r>
            <a:r>
              <a:rPr lang="ro-RO" sz="1700" noProof="1" smtClean="0"/>
              <a:t>BAT </a:t>
            </a:r>
            <a:r>
              <a:rPr lang="en-GB" sz="1700" noProof="1" smtClean="0"/>
              <a:t>se asigura un nivel acceptabil al poluantilor chimici in aer si implicit al nivelului de miros</a:t>
            </a:r>
            <a:endParaRPr lang="ro-RO" sz="1700" noProof="1"/>
          </a:p>
          <a:p>
            <a:pPr>
              <a:buFontTx/>
              <a:buChar char="-"/>
            </a:pPr>
            <a:endParaRPr lang="ro-RO" noProof="1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6913" y="6015831"/>
            <a:ext cx="7619999" cy="365125"/>
          </a:xfrm>
        </p:spPr>
        <p:txBody>
          <a:bodyPr/>
          <a:lstStyle/>
          <a:p>
            <a:pPr algn="ctr"/>
            <a:r>
              <a:rPr lang="en-GB" sz="1200" dirty="0" smtClean="0"/>
              <a:t>Institutul National de </a:t>
            </a:r>
            <a:r>
              <a:rPr lang="en-GB" sz="1200" dirty="0" err="1" smtClean="0"/>
              <a:t>Cercetare-Dezvoltare</a:t>
            </a:r>
            <a:r>
              <a:rPr lang="en-GB" sz="1200" dirty="0" smtClean="0"/>
              <a:t> </a:t>
            </a:r>
            <a:r>
              <a:rPr lang="en-GB" sz="1200" dirty="0" err="1" smtClean="0"/>
              <a:t>pentru</a:t>
            </a:r>
            <a:r>
              <a:rPr lang="en-GB" sz="1200" dirty="0" smtClean="0"/>
              <a:t> </a:t>
            </a:r>
            <a:r>
              <a:rPr lang="en-GB" sz="1200" dirty="0" err="1" smtClean="0"/>
              <a:t>Ecologie</a:t>
            </a:r>
            <a:r>
              <a:rPr lang="en-GB" sz="1200" dirty="0" smtClean="0"/>
              <a:t> </a:t>
            </a:r>
            <a:r>
              <a:rPr lang="en-GB" sz="1200" dirty="0" err="1" smtClean="0"/>
              <a:t>Industriala</a:t>
            </a:r>
            <a:r>
              <a:rPr lang="en-GB" sz="1200" dirty="0" smtClean="0"/>
              <a:t> ECOIND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89190057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1530</TotalTime>
  <Words>1319</Words>
  <Application>Microsoft Office PowerPoint</Application>
  <PresentationFormat>Custom</PresentationFormat>
  <Paragraphs>131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Wisp</vt:lpstr>
      <vt:lpstr>Evaluarea nivelului de miros </vt:lpstr>
      <vt:lpstr>Ce este mirosul? </vt:lpstr>
      <vt:lpstr>De unde provine? </vt:lpstr>
      <vt:lpstr>Cum evaluam nivelul de miros?</vt:lpstr>
      <vt:lpstr>Impactul mirosului – factorii FIDOL</vt:lpstr>
      <vt:lpstr>Slide 6</vt:lpstr>
      <vt:lpstr>Reglementari pe plan international</vt:lpstr>
      <vt:lpstr>Reglementari pe plan international</vt:lpstr>
      <vt:lpstr>Reglementari pe plan national</vt:lpstr>
      <vt:lpstr>Studiu de caz – Evaluarea nivelului miros generat de un depozit de deseuri </vt:lpstr>
      <vt:lpstr>Prelevarea probelor de miros</vt:lpstr>
      <vt:lpstr>Determinarea nivelului de miros </vt:lpstr>
      <vt:lpstr>Rezultate si discutii</vt:lpstr>
      <vt:lpstr>Rezultate si discutii</vt:lpstr>
      <vt:lpstr>Evaluarea impactului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Problematica poluarii olfactive in Romania</dc:title>
  <dc:creator>Andrei Vasile</dc:creator>
  <cp:lastModifiedBy>bucur</cp:lastModifiedBy>
  <cp:revision>127</cp:revision>
  <cp:lastPrinted>2017-03-29T07:54:09Z</cp:lastPrinted>
  <dcterms:created xsi:type="dcterms:W3CDTF">2017-03-28T05:46:08Z</dcterms:created>
  <dcterms:modified xsi:type="dcterms:W3CDTF">2017-10-31T11:59:14Z</dcterms:modified>
</cp:coreProperties>
</file>